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8" r:id="rId6"/>
    <p:sldMasterId id="2147483697" r:id="rId7"/>
    <p:sldMasterId id="2147483715" r:id="rId8"/>
    <p:sldMasterId id="2147483732" r:id="rId9"/>
  </p:sldMasterIdLst>
  <p:notesMasterIdLst>
    <p:notesMasterId r:id="rId20"/>
  </p:notesMasterIdLst>
  <p:sldIdLst>
    <p:sldId id="1185" r:id="rId10"/>
    <p:sldId id="593" r:id="rId11"/>
    <p:sldId id="451" r:id="rId12"/>
    <p:sldId id="292" r:id="rId13"/>
    <p:sldId id="1593" r:id="rId14"/>
    <p:sldId id="1488" r:id="rId15"/>
    <p:sldId id="1482" r:id="rId16"/>
    <p:sldId id="1364" r:id="rId17"/>
    <p:sldId id="1654" r:id="rId18"/>
    <p:sldId id="11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NE Paul (Gaz Réseau Distribution France)" initials="PP(RDF" lastIdx="8" clrIdx="0">
    <p:extLst>
      <p:ext uri="{19B8F6BF-5375-455C-9EA6-DF929625EA0E}">
        <p15:presenceInfo xmlns:p15="http://schemas.microsoft.com/office/powerpoint/2012/main" userId="PERRINE Paul (Gaz Réseau Distribution France)" providerId="None"/>
      </p:ext>
    </p:extLst>
  </p:cmAuthor>
  <p:cmAuthor id="2" name="MASCRE Alicia (Gaz Réseau Distribution France)" initials="MA(RDF" lastIdx="1" clrIdx="1">
    <p:extLst>
      <p:ext uri="{19B8F6BF-5375-455C-9EA6-DF929625EA0E}">
        <p15:presenceInfo xmlns:p15="http://schemas.microsoft.com/office/powerpoint/2012/main" userId="MASCRE Alicia (Gaz Réseau Distribution Franc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200"/>
    <a:srgbClr val="00B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DB545-A84A-4998-8726-E92B3AF154D9}" v="14" dt="2020-09-16T16:08:01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Row>
  </a:tblStyle>
  <a:tblStyle styleId="{3C2FFA5D-87B4-456A-9821-1D502468CF0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wholeTbl>
    <a:band1H>
      <a:tcStyle>
        <a:tcBdr/>
        <a:fill>
          <a:solidFill>
            <a:srgbClr val="5B9BD5"/>
          </a:solidFill>
        </a:fill>
      </a:tcStyle>
    </a:band1H>
    <a:band2H>
      <a:tcStyle>
        <a:tcBdr/>
        <a:fill>
          <a:solidFill>
            <a:srgbClr val="5B9BD5"/>
          </a:solidFill>
        </a:fill>
      </a:tcStyle>
    </a:band2H>
    <a:band1V>
      <a:tcStyle>
        <a:tcBdr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band1V>
    <a:band2V>
      <a:tcStyle>
        <a:tcBdr/>
        <a:fill>
          <a:solidFill>
            <a:srgbClr val="5B9BD5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DARD Clelie (Gaz Réseau Distribution France)" userId="f2abebc1-0b0e-48c0-95cc-0a9bca336691" providerId="ADAL" clId="{BD23D9D7-8C6D-4F8D-A285-347347324D0E}"/>
    <pc:docChg chg="undo custSel addSld delSld modSld sldOrd">
      <pc:chgData name="CHARDARD Clelie (Gaz Réseau Distribution France)" userId="f2abebc1-0b0e-48c0-95cc-0a9bca336691" providerId="ADAL" clId="{BD23D9D7-8C6D-4F8D-A285-347347324D0E}" dt="2020-09-16T16:08:15.561" v="117" actId="1036"/>
      <pc:docMkLst>
        <pc:docMk/>
      </pc:docMkLst>
      <pc:sldChg chg="ord">
        <pc:chgData name="CHARDARD Clelie (Gaz Réseau Distribution France)" userId="f2abebc1-0b0e-48c0-95cc-0a9bca336691" providerId="ADAL" clId="{BD23D9D7-8C6D-4F8D-A285-347347324D0E}" dt="2020-09-16T16:05:20.744" v="46"/>
        <pc:sldMkLst>
          <pc:docMk/>
          <pc:sldMk cId="0" sldId="292"/>
        </pc:sldMkLst>
      </pc:sldChg>
      <pc:sldChg chg="del">
        <pc:chgData name="CHARDARD Clelie (Gaz Réseau Distribution France)" userId="f2abebc1-0b0e-48c0-95cc-0a9bca336691" providerId="ADAL" clId="{BD23D9D7-8C6D-4F8D-A285-347347324D0E}" dt="2020-09-16T16:03:16.227" v="15" actId="2696"/>
        <pc:sldMkLst>
          <pc:docMk/>
          <pc:sldMk cId="966009043" sldId="455"/>
        </pc:sldMkLst>
      </pc:sldChg>
      <pc:sldChg chg="add del">
        <pc:chgData name="CHARDARD Clelie (Gaz Réseau Distribution France)" userId="f2abebc1-0b0e-48c0-95cc-0a9bca336691" providerId="ADAL" clId="{BD23D9D7-8C6D-4F8D-A285-347347324D0E}" dt="2020-09-16T16:04:30.733" v="45"/>
        <pc:sldMkLst>
          <pc:docMk/>
          <pc:sldMk cId="3578749233" sldId="593"/>
        </pc:sldMkLst>
      </pc:sldChg>
      <pc:sldChg chg="del">
        <pc:chgData name="CHARDARD Clelie (Gaz Réseau Distribution France)" userId="f2abebc1-0b0e-48c0-95cc-0a9bca336691" providerId="ADAL" clId="{BD23D9D7-8C6D-4F8D-A285-347347324D0E}" dt="2020-09-16T16:02:43.015" v="12" actId="2696"/>
        <pc:sldMkLst>
          <pc:docMk/>
          <pc:sldMk cId="2771539994" sldId="1066"/>
        </pc:sldMkLst>
      </pc:sldChg>
      <pc:sldChg chg="add del">
        <pc:chgData name="CHARDARD Clelie (Gaz Réseau Distribution France)" userId="f2abebc1-0b0e-48c0-95cc-0a9bca336691" providerId="ADAL" clId="{BD23D9D7-8C6D-4F8D-A285-347347324D0E}" dt="2020-09-16T16:02:19.703" v="9" actId="2696"/>
        <pc:sldMkLst>
          <pc:docMk/>
          <pc:sldMk cId="0" sldId="1131"/>
        </pc:sldMkLst>
      </pc:sldChg>
      <pc:sldChg chg="del">
        <pc:chgData name="CHARDARD Clelie (Gaz Réseau Distribution France)" userId="f2abebc1-0b0e-48c0-95cc-0a9bca336691" providerId="ADAL" clId="{BD23D9D7-8C6D-4F8D-A285-347347324D0E}" dt="2020-09-16T16:02:03.409" v="3" actId="2696"/>
        <pc:sldMkLst>
          <pc:docMk/>
          <pc:sldMk cId="1358629950" sldId="1183"/>
        </pc:sldMkLst>
      </pc:sldChg>
      <pc:sldChg chg="del">
        <pc:chgData name="CHARDARD Clelie (Gaz Réseau Distribution France)" userId="f2abebc1-0b0e-48c0-95cc-0a9bca336691" providerId="ADAL" clId="{BD23D9D7-8C6D-4F8D-A285-347347324D0E}" dt="2020-09-16T16:01:39.224" v="0" actId="2696"/>
        <pc:sldMkLst>
          <pc:docMk/>
          <pc:sldMk cId="3044756033" sldId="1184"/>
        </pc:sldMkLst>
      </pc:sldChg>
      <pc:sldChg chg="modSp">
        <pc:chgData name="CHARDARD Clelie (Gaz Réseau Distribution France)" userId="f2abebc1-0b0e-48c0-95cc-0a9bca336691" providerId="ADAL" clId="{BD23D9D7-8C6D-4F8D-A285-347347324D0E}" dt="2020-09-16T16:04:14.983" v="40" actId="20577"/>
        <pc:sldMkLst>
          <pc:docMk/>
          <pc:sldMk cId="133399660" sldId="1185"/>
        </pc:sldMkLst>
        <pc:spChg chg="mod">
          <ac:chgData name="CHARDARD Clelie (Gaz Réseau Distribution France)" userId="f2abebc1-0b0e-48c0-95cc-0a9bca336691" providerId="ADAL" clId="{BD23D9D7-8C6D-4F8D-A285-347347324D0E}" dt="2020-09-16T16:04:14.983" v="40" actId="20577"/>
          <ac:spMkLst>
            <pc:docMk/>
            <pc:sldMk cId="133399660" sldId="1185"/>
            <ac:spMk id="8" creationId="{7C31DC1D-4AA4-4D4E-9700-C43B21D83AA5}"/>
          </ac:spMkLst>
        </pc:spChg>
      </pc:sldChg>
      <pc:sldChg chg="add">
        <pc:chgData name="CHARDARD Clelie (Gaz Réseau Distribution France)" userId="f2abebc1-0b0e-48c0-95cc-0a9bca336691" providerId="ADAL" clId="{BD23D9D7-8C6D-4F8D-A285-347347324D0E}" dt="2020-09-16T16:02:05.169" v="4"/>
        <pc:sldMkLst>
          <pc:docMk/>
          <pc:sldMk cId="4275426986" sldId="1364"/>
        </pc:sldMkLst>
      </pc:sldChg>
      <pc:sldChg chg="add">
        <pc:chgData name="CHARDARD Clelie (Gaz Réseau Distribution France)" userId="f2abebc1-0b0e-48c0-95cc-0a9bca336691" providerId="ADAL" clId="{BD23D9D7-8C6D-4F8D-A285-347347324D0E}" dt="2020-09-16T16:02:21.153" v="11"/>
        <pc:sldMkLst>
          <pc:docMk/>
          <pc:sldMk cId="1308770522" sldId="1482"/>
        </pc:sldMkLst>
      </pc:sldChg>
      <pc:sldChg chg="add">
        <pc:chgData name="CHARDARD Clelie (Gaz Réseau Distribution France)" userId="f2abebc1-0b0e-48c0-95cc-0a9bca336691" providerId="ADAL" clId="{BD23D9D7-8C6D-4F8D-A285-347347324D0E}" dt="2020-09-16T16:02:44.559" v="13"/>
        <pc:sldMkLst>
          <pc:docMk/>
          <pc:sldMk cId="3766293098" sldId="1488"/>
        </pc:sldMkLst>
      </pc:sldChg>
      <pc:sldChg chg="addSp delSp modSp add">
        <pc:chgData name="CHARDARD Clelie (Gaz Réseau Distribution France)" userId="f2abebc1-0b0e-48c0-95cc-0a9bca336691" providerId="ADAL" clId="{BD23D9D7-8C6D-4F8D-A285-347347324D0E}" dt="2020-09-16T16:08:15.561" v="117" actId="1036"/>
        <pc:sldMkLst>
          <pc:docMk/>
          <pc:sldMk cId="3871579903" sldId="1593"/>
        </pc:sldMkLst>
        <pc:spChg chg="ord">
          <ac:chgData name="CHARDARD Clelie (Gaz Réseau Distribution France)" userId="f2abebc1-0b0e-48c0-95cc-0a9bca336691" providerId="ADAL" clId="{BD23D9D7-8C6D-4F8D-A285-347347324D0E}" dt="2020-09-16T16:06:48.152" v="56" actId="167"/>
          <ac:spMkLst>
            <pc:docMk/>
            <pc:sldMk cId="3871579903" sldId="1593"/>
            <ac:spMk id="10" creationId="{C01E3618-BCC2-418C-AFED-B4550B58F1AF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8:15.561" v="117" actId="1036"/>
          <ac:spMkLst>
            <pc:docMk/>
            <pc:sldMk cId="3871579903" sldId="1593"/>
            <ac:spMk id="74" creationId="{CAF7964B-6F9A-466F-8881-F6A08834B240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8:15.561" v="117" actId="1036"/>
          <ac:spMkLst>
            <pc:docMk/>
            <pc:sldMk cId="3871579903" sldId="1593"/>
            <ac:spMk id="75" creationId="{7A0B3602-043C-468F-B6F4-1948107E57CB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8:15.561" v="117" actId="1036"/>
          <ac:spMkLst>
            <pc:docMk/>
            <pc:sldMk cId="3871579903" sldId="1593"/>
            <ac:spMk id="77" creationId="{E16E01DF-3ACD-4EF8-95E6-0CF59E318C32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8:15.561" v="117" actId="1036"/>
          <ac:spMkLst>
            <pc:docMk/>
            <pc:sldMk cId="3871579903" sldId="1593"/>
            <ac:spMk id="78" creationId="{E8F8AEA6-2DC1-441C-AED8-860A171F4749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8:15.561" v="117" actId="1036"/>
          <ac:spMkLst>
            <pc:docMk/>
            <pc:sldMk cId="3871579903" sldId="1593"/>
            <ac:spMk id="79" creationId="{DF8A9E79-6EA4-43A1-AD9A-C9C6F98E88CA}"/>
          </ac:spMkLst>
        </pc:spChg>
        <pc:spChg chg="del">
          <ac:chgData name="CHARDARD Clelie (Gaz Réseau Distribution France)" userId="f2abebc1-0b0e-48c0-95cc-0a9bca336691" providerId="ADAL" clId="{BD23D9D7-8C6D-4F8D-A285-347347324D0E}" dt="2020-09-16T16:06:20.164" v="51" actId="478"/>
          <ac:spMkLst>
            <pc:docMk/>
            <pc:sldMk cId="3871579903" sldId="1593"/>
            <ac:spMk id="85" creationId="{72FA6C14-7C5B-48C1-B63D-8E4F174F3339}"/>
          </ac:spMkLst>
        </pc:spChg>
        <pc:spChg chg="del topLvl">
          <ac:chgData name="CHARDARD Clelie (Gaz Réseau Distribution France)" userId="f2abebc1-0b0e-48c0-95cc-0a9bca336691" providerId="ADAL" clId="{BD23D9D7-8C6D-4F8D-A285-347347324D0E}" dt="2020-09-16T16:06:36.740" v="55" actId="478"/>
          <ac:spMkLst>
            <pc:docMk/>
            <pc:sldMk cId="3871579903" sldId="1593"/>
            <ac:spMk id="86" creationId="{AB6D5459-0289-402F-9B3E-E098CEBB03C1}"/>
          </ac:spMkLst>
        </pc:spChg>
        <pc:spChg chg="del topLvl">
          <ac:chgData name="CHARDARD Clelie (Gaz Réseau Distribution France)" userId="f2abebc1-0b0e-48c0-95cc-0a9bca336691" providerId="ADAL" clId="{BD23D9D7-8C6D-4F8D-A285-347347324D0E}" dt="2020-09-16T16:06:22.470" v="52" actId="478"/>
          <ac:spMkLst>
            <pc:docMk/>
            <pc:sldMk cId="3871579903" sldId="1593"/>
            <ac:spMk id="87" creationId="{7C295409-2BD8-4BD7-86E8-673E55F6C935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5:58.969" v="49" actId="339"/>
          <ac:spMkLst>
            <pc:docMk/>
            <pc:sldMk cId="3871579903" sldId="1593"/>
            <ac:spMk id="92" creationId="{8A45EAD6-928A-4E17-8B85-DAADD496DEFD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6:13.555" v="50" actId="2711"/>
          <ac:spMkLst>
            <pc:docMk/>
            <pc:sldMk cId="3871579903" sldId="1593"/>
            <ac:spMk id="93" creationId="{A8DC45F0-AF27-42C2-BAAB-27040AA9FC54}"/>
          </ac:spMkLst>
        </pc:spChg>
        <pc:spChg chg="mod">
          <ac:chgData name="CHARDARD Clelie (Gaz Réseau Distribution France)" userId="f2abebc1-0b0e-48c0-95cc-0a9bca336691" providerId="ADAL" clId="{BD23D9D7-8C6D-4F8D-A285-347347324D0E}" dt="2020-09-16T16:07:10.556" v="101" actId="1076"/>
          <ac:spMkLst>
            <pc:docMk/>
            <pc:sldMk cId="3871579903" sldId="1593"/>
            <ac:spMk id="95" creationId="{2FDB82E3-4F79-4A97-B504-D2A8408C54C8}"/>
          </ac:spMkLst>
        </pc:spChg>
        <pc:grpChg chg="mod">
          <ac:chgData name="CHARDARD Clelie (Gaz Réseau Distribution France)" userId="f2abebc1-0b0e-48c0-95cc-0a9bca336691" providerId="ADAL" clId="{BD23D9D7-8C6D-4F8D-A285-347347324D0E}" dt="2020-09-16T16:08:15.561" v="117" actId="1036"/>
          <ac:grpSpMkLst>
            <pc:docMk/>
            <pc:sldMk cId="3871579903" sldId="1593"/>
            <ac:grpSpMk id="8" creationId="{90949722-AE84-4059-B237-415D2EF736C4}"/>
          </ac:grpSpMkLst>
        </pc:grpChg>
        <pc:grpChg chg="del">
          <ac:chgData name="CHARDARD Clelie (Gaz Réseau Distribution France)" userId="f2abebc1-0b0e-48c0-95cc-0a9bca336691" providerId="ADAL" clId="{BD23D9D7-8C6D-4F8D-A285-347347324D0E}" dt="2020-09-16T16:06:22.470" v="52" actId="478"/>
          <ac:grpSpMkLst>
            <pc:docMk/>
            <pc:sldMk cId="3871579903" sldId="1593"/>
            <ac:grpSpMk id="76" creationId="{D1A93623-3342-4D8C-BB93-9D61890574DB}"/>
          </ac:grpSpMkLst>
        </pc:grpChg>
        <pc:grpChg chg="add del mod ord">
          <ac:chgData name="CHARDARD Clelie (Gaz Réseau Distribution France)" userId="f2abebc1-0b0e-48c0-95cc-0a9bca336691" providerId="ADAL" clId="{BD23D9D7-8C6D-4F8D-A285-347347324D0E}" dt="2020-09-16T16:07:15.349" v="103" actId="478"/>
          <ac:grpSpMkLst>
            <pc:docMk/>
            <pc:sldMk cId="3871579903" sldId="1593"/>
            <ac:grpSpMk id="88" creationId="{F842C781-062A-4543-99DD-7C705879F49C}"/>
          </ac:grpSpMkLst>
        </pc:grpChg>
        <pc:picChg chg="add mod">
          <ac:chgData name="CHARDARD Clelie (Gaz Réseau Distribution France)" userId="f2abebc1-0b0e-48c0-95cc-0a9bca336691" providerId="ADAL" clId="{BD23D9D7-8C6D-4F8D-A285-347347324D0E}" dt="2020-09-16T16:08:05.351" v="107" actId="1076"/>
          <ac:picMkLst>
            <pc:docMk/>
            <pc:sldMk cId="3871579903" sldId="1593"/>
            <ac:picMk id="11" creationId="{52F8C591-88E7-435F-9270-F5C1CF5E1FFB}"/>
          </ac:picMkLst>
        </pc:picChg>
        <pc:picChg chg="del">
          <ac:chgData name="CHARDARD Clelie (Gaz Réseau Distribution France)" userId="f2abebc1-0b0e-48c0-95cc-0a9bca336691" providerId="ADAL" clId="{BD23D9D7-8C6D-4F8D-A285-347347324D0E}" dt="2020-09-16T16:07:38.089" v="104" actId="478"/>
          <ac:picMkLst>
            <pc:docMk/>
            <pc:sldMk cId="3871579903" sldId="1593"/>
            <ac:picMk id="96" creationId="{A951B2CD-30E6-47B9-A1EE-619B088D0802}"/>
          </ac:picMkLst>
        </pc:picChg>
        <pc:cxnChg chg="mod">
          <ac:chgData name="CHARDARD Clelie (Gaz Réseau Distribution France)" userId="f2abebc1-0b0e-48c0-95cc-0a9bca336691" providerId="ADAL" clId="{BD23D9D7-8C6D-4F8D-A285-347347324D0E}" dt="2020-09-16T16:08:15.561" v="117" actId="1036"/>
          <ac:cxnSpMkLst>
            <pc:docMk/>
            <pc:sldMk cId="3871579903" sldId="1593"/>
            <ac:cxnSpMk id="73" creationId="{FA543E9E-8187-4F12-B954-0C0E26690918}"/>
          </ac:cxnSpMkLst>
        </pc:cxnChg>
      </pc:sldChg>
      <pc:sldChg chg="delSp add">
        <pc:chgData name="CHARDARD Clelie (Gaz Réseau Distribution France)" userId="f2abebc1-0b0e-48c0-95cc-0a9bca336691" providerId="ADAL" clId="{BD23D9D7-8C6D-4F8D-A285-347347324D0E}" dt="2020-09-16T16:01:49.565" v="2" actId="478"/>
        <pc:sldMkLst>
          <pc:docMk/>
          <pc:sldMk cId="4225541855" sldId="1654"/>
        </pc:sldMkLst>
        <pc:spChg chg="del">
          <ac:chgData name="CHARDARD Clelie (Gaz Réseau Distribution France)" userId="f2abebc1-0b0e-48c0-95cc-0a9bca336691" providerId="ADAL" clId="{BD23D9D7-8C6D-4F8D-A285-347347324D0E}" dt="2020-09-16T16:01:49.565" v="2" actId="478"/>
          <ac:spMkLst>
            <pc:docMk/>
            <pc:sldMk cId="4225541855" sldId="1654"/>
            <ac:spMk id="5" creationId="{A3FE3408-C504-4D94-83D6-623EFBE666A6}"/>
          </ac:spMkLst>
        </pc:spChg>
      </pc:sldChg>
      <pc:sldMasterChg chg="delSldLayout">
        <pc:chgData name="CHARDARD Clelie (Gaz Réseau Distribution France)" userId="f2abebc1-0b0e-48c0-95cc-0a9bca336691" providerId="ADAL" clId="{BD23D9D7-8C6D-4F8D-A285-347347324D0E}" dt="2020-09-16T16:04:21.891" v="42" actId="2696"/>
        <pc:sldMasterMkLst>
          <pc:docMk/>
          <pc:sldMasterMk cId="0" sldId="2147483660"/>
        </pc:sldMasterMkLst>
        <pc:sldLayoutChg chg="del">
          <pc:chgData name="CHARDARD Clelie (Gaz Réseau Distribution France)" userId="f2abebc1-0b0e-48c0-95cc-0a9bca336691" providerId="ADAL" clId="{BD23D9D7-8C6D-4F8D-A285-347347324D0E}" dt="2020-09-16T16:04:21.891" v="42" actId="2696"/>
          <pc:sldLayoutMkLst>
            <pc:docMk/>
            <pc:sldMasterMk cId="0" sldId="2147483660"/>
            <pc:sldLayoutMk cId="1846149933" sldId="2147483732"/>
          </pc:sldLayoutMkLst>
        </pc:sldLayoutChg>
      </pc:sldMasterChg>
      <pc:sldMasterChg chg="addSldLayout delSldLayout">
        <pc:chgData name="CHARDARD Clelie (Gaz Réseau Distribution France)" userId="f2abebc1-0b0e-48c0-95cc-0a9bca336691" providerId="ADAL" clId="{BD23D9D7-8C6D-4F8D-A285-347347324D0E}" dt="2020-09-16T16:02:19.705" v="10" actId="2696"/>
        <pc:sldMasterMkLst>
          <pc:docMk/>
          <pc:sldMasterMk cId="4158841355" sldId="2147483715"/>
        </pc:sldMasterMkLst>
        <pc:sldLayoutChg chg="add del">
          <pc:chgData name="CHARDARD Clelie (Gaz Réseau Distribution France)" userId="f2abebc1-0b0e-48c0-95cc-0a9bca336691" providerId="ADAL" clId="{BD23D9D7-8C6D-4F8D-A285-347347324D0E}" dt="2020-09-16T16:02:19.705" v="10" actId="2696"/>
          <pc:sldLayoutMkLst>
            <pc:docMk/>
            <pc:sldMasterMk cId="4158841355" sldId="2147483715"/>
            <pc:sldLayoutMk cId="3831360449" sldId="214748373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9ABA24-6BDE-47AB-8DA9-056C13274F8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E18752-B40C-4C78-BC16-F4CB3DD429A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C95CC3-0FEF-462F-B7D3-87B952BEBF83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CB9FA7F-AC11-4821-B033-08DE83C14D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0275DCB-E4AD-4000-BC9E-2B384008D41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E9480F-8B72-4C01-9ED4-8FE471935A1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769672-0576-4992-8012-436C210B63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91C4435-64E9-44D2-912F-FCF899B35C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26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71429" indent="-371429" algn="just">
              <a:spcAft>
                <a:spcPts val="650"/>
              </a:spcAft>
            </a:pPr>
            <a:endParaRPr lang="fr-FR" sz="130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90F1F-6F98-4732-A931-7D156E1E748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7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2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6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11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06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28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C1A43-CBA7-41AE-AF95-25FC5D5F67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818AD2-9D60-48F7-A95B-F1BFE68546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219CCD-C5A5-46B6-9387-FE5ABC9516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3F731-D344-42EA-A90B-8CCD8C480836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A21F7-B212-41D6-9DEA-A5E633B57A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BA5C-11E2-4C63-B2E8-DBC4C9D03B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D7755E-4285-4A40-9EAD-74998CFEFCF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AD2CF-843D-4877-AEE0-BF026EE8AD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7B6CAF-B49E-4BE7-BAF0-0C16A43D54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18769B-295B-4B53-A052-C01972A0D2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3F07CE-19F3-4373-A250-C07DFDA2BCD8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09EEE-3130-4873-A912-6F415130E3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36682D-9652-479C-AE38-B788672F0A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E46AFB-B70A-4DE9-B18E-FF8E37BE40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4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32E9DE-9945-4C9F-885F-95FC9FD4B9F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8A19AF-4173-4B11-94D9-6490B0144A3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D43CC-2850-4BDF-927F-0395E4ABC3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8708F-AE01-4C84-ACC1-0EA6EA4A984E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AF725B-86A3-4DD2-AE3F-7B7076A68E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4F426-1DDF-469E-9420-16EF7AB1B7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6CCC2-C8AD-4593-ABBD-31257302252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20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5A9C1BA-4064-4CBF-993C-7DDD80DA84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93EFF7-5445-40BE-9943-DF7F699706FA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6A35111-3DE0-4FAC-BA51-4EA0EF4F0B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EF273DF-17A1-4CDB-A238-79897459B6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60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628891BB-87DA-4487-BCEC-7779A8EA7647}" type="slidenum">
              <a:t>‹N°›</a:t>
            </a:fld>
            <a:endParaRPr lang="fr-FR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83E4075-A333-4C2D-911D-B953C251C2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87820" y="639293"/>
            <a:ext cx="5832326" cy="13498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  <a:lvl3pPr mar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20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E1C78F03-FAE5-4C32-AD06-9492A27B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100C535B-4AD4-44B7-8263-6178822E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34000"/>
            <a:ext cx="9144000" cy="48234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710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>
            <a:extLst>
              <a:ext uri="{FF2B5EF4-FFF2-40B4-BE49-F238E27FC236}">
                <a16:creationId xmlns:a16="http://schemas.microsoft.com/office/drawing/2014/main" id="{E296B2A6-0CA0-4BEA-8E40-9D5D18AE85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034000"/>
            <a:ext cx="9144000" cy="48234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E58A9F2-A6AB-4D52-8D96-DB1DDC0270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C3F80-A227-484C-872C-5CEC544B36B0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2AAE728-A685-4121-9C3D-82A57CE559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47B4CFE-8489-40FC-B3A1-BEA7477348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60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9563E619-2712-43B0-8B3D-04BFB97BA287}" type="slidenum"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6A7C3BFA-23F6-410F-A899-3371768981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87820" y="639293"/>
            <a:ext cx="5832326" cy="13498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  <a:lvl3pPr mar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20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0DB8F396-1CA6-4B48-B343-09433B24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4778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4">
            <a:extLst>
              <a:ext uri="{FF2B5EF4-FFF2-40B4-BE49-F238E27FC236}">
                <a16:creationId xmlns:a16="http://schemas.microsoft.com/office/drawing/2014/main" id="{4B22F0D9-7580-4C48-AF65-9ABD01B7258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034000"/>
            <a:ext cx="9144000" cy="4823999"/>
          </a:xfrm>
        </p:spPr>
        <p:txBody>
          <a:bodyPr tIns="1079997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50C86B7-1FC0-4C6B-8E17-DE0743C26B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69C19A-92DA-454D-964D-BD45E69475B6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6E635BA-2599-4B75-80F3-B27FAE485F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7D8E11-D164-4DB6-99D4-A9C5410AA7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60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C45E465A-F773-4339-8DE1-E9993265A155}" type="slidenum"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DD3223AB-E5D1-49E4-9DB9-44B35424CC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87820" y="639293"/>
            <a:ext cx="5832326" cy="13498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  <a:lvl3pPr mar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20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37195662-D1AA-49EC-AC15-519B7E87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3147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9C781453-8836-4002-8195-E1D9CD60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96" y="0"/>
            <a:ext cx="7560003" cy="20343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rme libre 9">
            <a:extLst>
              <a:ext uri="{FF2B5EF4-FFF2-40B4-BE49-F238E27FC236}">
                <a16:creationId xmlns:a16="http://schemas.microsoft.com/office/drawing/2014/main" id="{47C41834-7588-417B-ACE0-AF0742A0EA8A}"/>
              </a:ext>
            </a:extLst>
          </p:cNvPr>
          <p:cNvSpPr/>
          <p:nvPr/>
        </p:nvSpPr>
        <p:spPr>
          <a:xfrm rot="16200004">
            <a:off x="2160000" y="-126009"/>
            <a:ext cx="4823999" cy="9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24000"/>
              <a:gd name="f7" fmla="val 9144000"/>
              <a:gd name="f8" fmla="val 630000"/>
              <a:gd name="f9" fmla="val 899592"/>
              <a:gd name="f10" fmla="val 1260000"/>
              <a:gd name="f11" fmla="val 3753660"/>
              <a:gd name="f12" fmla="val 540"/>
              <a:gd name="f13" fmla="val 4194000"/>
              <a:gd name="f14" fmla="val 4541939"/>
              <a:gd name="f15" fmla="val 282061"/>
              <a:gd name="f16" fmla="+- 0 0 -90"/>
              <a:gd name="f17" fmla="*/ f3 1 4824000"/>
              <a:gd name="f18" fmla="*/ f4 1 9144000"/>
              <a:gd name="f19" fmla="+- f7 0 f5"/>
              <a:gd name="f20" fmla="+- f6 0 f5"/>
              <a:gd name="f21" fmla="*/ f16 f0 1"/>
              <a:gd name="f22" fmla="*/ f20 1 4824000"/>
              <a:gd name="f23" fmla="*/ f19 1 9144000"/>
              <a:gd name="f24" fmla="*/ 4824000 f20 1"/>
              <a:gd name="f25" fmla="*/ 630000 f19 1"/>
              <a:gd name="f26" fmla="*/ 899592 f19 1"/>
              <a:gd name="f27" fmla="*/ 1260000 f19 1"/>
              <a:gd name="f28" fmla="*/ 9144000 f19 1"/>
              <a:gd name="f29" fmla="*/ 3753660 f20 1"/>
              <a:gd name="f30" fmla="*/ 540 f20 1"/>
              <a:gd name="f31" fmla="*/ 0 f20 1"/>
              <a:gd name="f32" fmla="*/ 0 f19 1"/>
              <a:gd name="f33" fmla="*/ 4194000 f20 1"/>
              <a:gd name="f34" fmla="*/ f21 1 f2"/>
              <a:gd name="f35" fmla="*/ f24 1 4824000"/>
              <a:gd name="f36" fmla="*/ f25 1 9144000"/>
              <a:gd name="f37" fmla="*/ f26 1 9144000"/>
              <a:gd name="f38" fmla="*/ f27 1 9144000"/>
              <a:gd name="f39" fmla="*/ f28 1 9144000"/>
              <a:gd name="f40" fmla="*/ f29 1 4824000"/>
              <a:gd name="f41" fmla="*/ f30 1 4824000"/>
              <a:gd name="f42" fmla="*/ f31 1 4824000"/>
              <a:gd name="f43" fmla="*/ f32 1 9144000"/>
              <a:gd name="f44" fmla="*/ f33 1 4824000"/>
              <a:gd name="f45" fmla="*/ f5 1 f22"/>
              <a:gd name="f46" fmla="*/ f6 1 f22"/>
              <a:gd name="f47" fmla="*/ f5 1 f23"/>
              <a:gd name="f48" fmla="*/ f7 1 f23"/>
              <a:gd name="f49" fmla="+- f34 0 f1"/>
              <a:gd name="f50" fmla="*/ f35 1 f22"/>
              <a:gd name="f51" fmla="*/ f36 1 f23"/>
              <a:gd name="f52" fmla="*/ f37 1 f23"/>
              <a:gd name="f53" fmla="*/ f38 1 f23"/>
              <a:gd name="f54" fmla="*/ f39 1 f23"/>
              <a:gd name="f55" fmla="*/ f40 1 f22"/>
              <a:gd name="f56" fmla="*/ f41 1 f22"/>
              <a:gd name="f57" fmla="*/ f42 1 f22"/>
              <a:gd name="f58" fmla="*/ f43 1 f23"/>
              <a:gd name="f59" fmla="*/ f44 1 f22"/>
              <a:gd name="f60" fmla="*/ f45 f17 1"/>
              <a:gd name="f61" fmla="*/ f46 f17 1"/>
              <a:gd name="f62" fmla="*/ f48 f18 1"/>
              <a:gd name="f63" fmla="*/ f47 f18 1"/>
              <a:gd name="f64" fmla="*/ f50 f17 1"/>
              <a:gd name="f65" fmla="*/ f51 f18 1"/>
              <a:gd name="f66" fmla="*/ f52 f18 1"/>
              <a:gd name="f67" fmla="*/ f53 f18 1"/>
              <a:gd name="f68" fmla="*/ f54 f18 1"/>
              <a:gd name="f69" fmla="*/ f55 f17 1"/>
              <a:gd name="f70" fmla="*/ f56 f17 1"/>
              <a:gd name="f71" fmla="*/ f57 f17 1"/>
              <a:gd name="f72" fmla="*/ f58 f18 1"/>
              <a:gd name="f73" fmla="*/ f5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4" y="f65"/>
              </a:cxn>
              <a:cxn ang="f49">
                <a:pos x="f64" y="f66"/>
              </a:cxn>
              <a:cxn ang="f49">
                <a:pos x="f64" y="f67"/>
              </a:cxn>
              <a:cxn ang="f49">
                <a:pos x="f64" y="f68"/>
              </a:cxn>
              <a:cxn ang="f49">
                <a:pos x="f69" y="f68"/>
              </a:cxn>
              <a:cxn ang="f49">
                <a:pos x="f70" y="f68"/>
              </a:cxn>
              <a:cxn ang="f49">
                <a:pos x="f71" y="f68"/>
              </a:cxn>
              <a:cxn ang="f49">
                <a:pos x="f71" y="f72"/>
              </a:cxn>
              <a:cxn ang="f49">
                <a:pos x="f69" y="f72"/>
              </a:cxn>
              <a:cxn ang="f49">
                <a:pos x="f69" y="f72"/>
              </a:cxn>
              <a:cxn ang="f49">
                <a:pos x="f73" y="f72"/>
              </a:cxn>
              <a:cxn ang="f49">
                <a:pos x="f64" y="f65"/>
              </a:cxn>
            </a:cxnLst>
            <a:rect l="f60" t="f63" r="f61" b="f62"/>
            <a:pathLst>
              <a:path w="4824000" h="9144000">
                <a:moveTo>
                  <a:pt x="f6" y="f8"/>
                </a:moveTo>
                <a:lnTo>
                  <a:pt x="f6" y="f9"/>
                </a:lnTo>
                <a:lnTo>
                  <a:pt x="f6" y="f10"/>
                </a:lnTo>
                <a:lnTo>
                  <a:pt x="f6" y="f7"/>
                </a:lnTo>
                <a:lnTo>
                  <a:pt x="f11" y="f7"/>
                </a:lnTo>
                <a:lnTo>
                  <a:pt x="f12" y="f7"/>
                </a:lnTo>
                <a:lnTo>
                  <a:pt x="f5" y="f7"/>
                </a:lnTo>
                <a:lnTo>
                  <a:pt x="f5" y="f5"/>
                </a:lnTo>
                <a:lnTo>
                  <a:pt x="f11" y="f5"/>
                </a:lnTo>
                <a:lnTo>
                  <a:pt x="f11" y="f5"/>
                </a:lnTo>
                <a:lnTo>
                  <a:pt x="f13" y="f5"/>
                </a:lnTo>
                <a:cubicBezTo>
                  <a:pt x="f14" y="f5"/>
                  <a:pt x="f6" y="f15"/>
                  <a:pt x="f6" y="f8"/>
                </a:cubicBezTo>
                <a:close/>
              </a:path>
            </a:pathLst>
          </a:custGeom>
          <a:solidFill>
            <a:srgbClr val="009B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 b="0" i="0" u="none" strike="noStrike" kern="1200" cap="none" spc="0" baseline="0">
              <a:solidFill>
                <a:srgbClr val="FFFFFF"/>
              </a:solidFill>
              <a:uFillTx/>
              <a:latin typeface="Avenir LT Std 55 Roman"/>
            </a:endParaRPr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304EF2FA-FFA8-4720-9B84-89A0B51B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7966A4-C6E6-4523-92ED-23426AC78C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20146" y="6705596"/>
            <a:ext cx="323853" cy="151863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8407B20-202A-41EA-80EB-D964FA3752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3996" y="3077998"/>
            <a:ext cx="7236003" cy="30167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FFFFFF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0984C48-8CC7-4DAD-AB57-7682FAF0FE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2C8020-50F9-45B5-9A73-D1A75DFBD756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E95AC0F-FB85-4E81-B9EE-2EBBFB28D9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853" cy="151863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24FD180-1053-444F-A826-85BD89C77D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596"/>
            <a:ext cx="323853" cy="152403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83D72395-85EF-4764-ADE8-B70F3D51F4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9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3">
            <a:extLst>
              <a:ext uri="{FF2B5EF4-FFF2-40B4-BE49-F238E27FC236}">
                <a16:creationId xmlns:a16="http://schemas.microsoft.com/office/drawing/2014/main" id="{1B02C152-4223-49A0-ABF1-7C60B81937C2}"/>
              </a:ext>
            </a:extLst>
          </p:cNvPr>
          <p:cNvSpPr/>
          <p:nvPr/>
        </p:nvSpPr>
        <p:spPr>
          <a:xfrm>
            <a:off x="1331915" y="2034000"/>
            <a:ext cx="7811710" cy="4823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11709"/>
              <a:gd name="f7" fmla="val 4824000"/>
              <a:gd name="f8" fmla="val 899592"/>
              <a:gd name="f9" fmla="val 1070340"/>
              <a:gd name="f10" fmla="val 1260000"/>
              <a:gd name="f11" fmla="val 630000"/>
              <a:gd name="f12" fmla="val 282061"/>
              <a:gd name="f13" fmla="+- 0 0 -90"/>
              <a:gd name="f14" fmla="*/ f3 1 7811709"/>
              <a:gd name="f15" fmla="*/ f4 1 4824000"/>
              <a:gd name="f16" fmla="+- f7 0 f5"/>
              <a:gd name="f17" fmla="+- f6 0 f5"/>
              <a:gd name="f18" fmla="*/ f13 f0 1"/>
              <a:gd name="f19" fmla="*/ f17 1 7811709"/>
              <a:gd name="f20" fmla="*/ f16 1 4824000"/>
              <a:gd name="f21" fmla="*/ 899592 f17 1"/>
              <a:gd name="f22" fmla="*/ 0 f16 1"/>
              <a:gd name="f23" fmla="*/ 7811709 f17 1"/>
              <a:gd name="f24" fmla="*/ 1070340 f16 1"/>
              <a:gd name="f25" fmla="*/ 4824000 f16 1"/>
              <a:gd name="f26" fmla="*/ 0 f17 1"/>
              <a:gd name="f27" fmla="*/ 1260000 f16 1"/>
              <a:gd name="f28" fmla="*/ 630000 f16 1"/>
              <a:gd name="f29" fmla="*/ 630000 f17 1"/>
              <a:gd name="f30" fmla="*/ f18 1 f2"/>
              <a:gd name="f31" fmla="*/ f21 1 7811709"/>
              <a:gd name="f32" fmla="*/ f22 1 4824000"/>
              <a:gd name="f33" fmla="*/ f23 1 7811709"/>
              <a:gd name="f34" fmla="*/ f24 1 4824000"/>
              <a:gd name="f35" fmla="*/ f25 1 4824000"/>
              <a:gd name="f36" fmla="*/ f26 1 7811709"/>
              <a:gd name="f37" fmla="*/ f27 1 4824000"/>
              <a:gd name="f38" fmla="*/ f28 1 4824000"/>
              <a:gd name="f39" fmla="*/ f29 1 7811709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19"/>
              <a:gd name="f48" fmla="*/ f34 1 f20"/>
              <a:gd name="f49" fmla="*/ f35 1 f20"/>
              <a:gd name="f50" fmla="*/ f36 1 f19"/>
              <a:gd name="f51" fmla="*/ f37 1 f20"/>
              <a:gd name="f52" fmla="*/ f38 1 f20"/>
              <a:gd name="f53" fmla="*/ f39 1 f19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5 1"/>
              <a:gd name="f62" fmla="*/ f49 f15 1"/>
              <a:gd name="f63" fmla="*/ f50 f14 1"/>
              <a:gd name="f64" fmla="*/ f51 f15 1"/>
              <a:gd name="f65" fmla="*/ f52 f15 1"/>
              <a:gd name="f66" fmla="*/ f53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59"/>
              </a:cxn>
              <a:cxn ang="f44">
                <a:pos x="f60" y="f61"/>
              </a:cxn>
              <a:cxn ang="f44">
                <a:pos x="f60" y="f62"/>
              </a:cxn>
              <a:cxn ang="f44">
                <a:pos x="f58" y="f62"/>
              </a:cxn>
              <a:cxn ang="f44">
                <a:pos x="f63" y="f62"/>
              </a:cxn>
              <a:cxn ang="f44">
                <a:pos x="f63" y="f64"/>
              </a:cxn>
              <a:cxn ang="f44">
                <a:pos x="f63" y="f61"/>
              </a:cxn>
              <a:cxn ang="f44">
                <a:pos x="f63" y="f65"/>
              </a:cxn>
              <a:cxn ang="f44">
                <a:pos x="f66" y="f59"/>
              </a:cxn>
              <a:cxn ang="f44">
                <a:pos x="f58" y="f59"/>
              </a:cxn>
            </a:cxnLst>
            <a:rect l="f54" t="f57" r="f55" b="f56"/>
            <a:pathLst>
              <a:path w="7811709" h="4824000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5" y="f7"/>
                </a:lnTo>
                <a:lnTo>
                  <a:pt x="f5" y="f10"/>
                </a:lnTo>
                <a:lnTo>
                  <a:pt x="f5" y="f9"/>
                </a:lnTo>
                <a:lnTo>
                  <a:pt x="f5" y="f11"/>
                </a:lnTo>
                <a:cubicBezTo>
                  <a:pt x="f5" y="f12"/>
                  <a:pt x="f12" y="f5"/>
                  <a:pt x="f11" y="f5"/>
                </a:cubicBezTo>
                <a:lnTo>
                  <a:pt x="f8" y="f5"/>
                </a:lnTo>
                <a:close/>
              </a:path>
            </a:pathLst>
          </a:custGeom>
          <a:solidFill>
            <a:srgbClr val="009B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 b="0" i="0" u="none" strike="noStrike" kern="1200" cap="none" spc="0" baseline="0">
              <a:solidFill>
                <a:srgbClr val="FFFFFF"/>
              </a:solidFill>
              <a:uFillTx/>
              <a:latin typeface="Avenir LT Std 55 Roman"/>
            </a:endParaRPr>
          </a:p>
        </p:txBody>
      </p:sp>
      <p:sp>
        <p:nvSpPr>
          <p:cNvPr id="3" name="Espace réservé de la date 1">
            <a:extLst>
              <a:ext uri="{FF2B5EF4-FFF2-40B4-BE49-F238E27FC236}">
                <a16:creationId xmlns:a16="http://schemas.microsoft.com/office/drawing/2014/main" id="{846C2C27-47EE-4D08-B840-AD2B1F0CD2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FEFE0A-2D71-40F6-AF78-90DABE2ACC4D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F609E78A-94F7-4489-9BF0-48D3C2B9C7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5" name="Espace réservé du numéro de diapositive 9">
            <a:extLst>
              <a:ext uri="{FF2B5EF4-FFF2-40B4-BE49-F238E27FC236}">
                <a16:creationId xmlns:a16="http://schemas.microsoft.com/office/drawing/2014/main" id="{751546BF-BE82-4059-A742-BBAEF39896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94" y="6553203"/>
            <a:ext cx="576264" cy="1524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7D28426-1C71-4299-914E-9A4D92861D82}" type="slidenum">
              <a:t>‹N°›</a:t>
            </a:fld>
            <a:endParaRPr lang="fr-FR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7E88C0AE-311D-4538-8FEB-B19B31AB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7" y="3258007"/>
            <a:ext cx="7812002" cy="35996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5CFC84E-3E36-4FB1-BC65-FA5571C260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32032" y="3077925"/>
            <a:ext cx="6588123" cy="30149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FFFFFF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9657C0A6-6807-45C8-8F53-88BC01B3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09682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>
            <a:extLst>
              <a:ext uri="{FF2B5EF4-FFF2-40B4-BE49-F238E27FC236}">
                <a16:creationId xmlns:a16="http://schemas.microsoft.com/office/drawing/2014/main" id="{031892CC-025E-4A43-9D40-BDA0BE9A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2933" y="2034000"/>
            <a:ext cx="7236003" cy="1998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1B760A93-3460-4532-AB6C-C74C70E9A3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98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9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56F66871-30D3-42AF-AF8F-A2CBCF7FAB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5240A7-DC8C-448D-BD4C-F3BE3BB83523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81308EBA-0162-4191-A09A-2B42DCCA23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38663E6A-ABBE-48D6-B9E2-714E3083DD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9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EA10779E-F210-4D09-8F24-7A2B2F0CFC26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3A63178E-5B84-4C8C-9E2C-1068242C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824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>
            <a:extLst>
              <a:ext uri="{FF2B5EF4-FFF2-40B4-BE49-F238E27FC236}">
                <a16:creationId xmlns:a16="http://schemas.microsoft.com/office/drawing/2014/main" id="{1B7E7F7E-FC96-4303-846F-623A4FF9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33" y="2034686"/>
            <a:ext cx="7236003" cy="19975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E9BF0572-EA19-4434-9359-652388DCBF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98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9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5BC3F35B-7325-48D7-ABD6-B29A89BEE3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DF7C0-B1AC-4495-951E-F807AAFA5C12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705479CB-9A1E-4D24-B59D-3B514A5EC0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CF505590-82BB-411D-9151-EE8520061C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9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3AC6FE26-2BB6-4BAE-AC22-4F1D18A712F5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66B343A3-C7C3-49E6-8CAC-54D92C87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964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>
            <a:extLst>
              <a:ext uri="{FF2B5EF4-FFF2-40B4-BE49-F238E27FC236}">
                <a16:creationId xmlns:a16="http://schemas.microsoft.com/office/drawing/2014/main" id="{A260D129-4D3B-438D-AF57-A4F9A700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2933" y="2034000"/>
            <a:ext cx="7236003" cy="1998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B668AB3-AD78-4EB8-AD49-DF7CFF4F79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98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9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429B6D36-FDB2-4B7F-9BA8-B289266DBE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F54293-2999-4478-B111-2CEC4B5EFEDB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301EE46-50B8-4173-B76F-6F9D95BA19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D32314E0-F7E0-4B9B-B03F-2BFEB6EAA5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9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FBB385F9-C609-4D6A-8505-355097880DA5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A50B32F9-4775-4B10-951F-221B64D1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2264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D2B70-5A21-4B11-9C2A-64B8EE95A3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160D2-EB6B-4C2C-BCCD-26CB709C0E6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65BB8A-2412-49D2-B9F4-53B4F0F0D6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12A901-8637-46FF-B2EA-CF781E488BA8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8053B4-CDAD-4305-AC93-269D24B5BE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0697C-B1A4-4000-86A3-4737B9D1BB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EC5B96-69D1-4A18-A6F9-324779C40F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922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>
            <a:extLst>
              <a:ext uri="{FF2B5EF4-FFF2-40B4-BE49-F238E27FC236}">
                <a16:creationId xmlns:a16="http://schemas.microsoft.com/office/drawing/2014/main" id="{39BA0D4C-5D49-4A5C-BBC3-8132850A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2933" y="2034000"/>
            <a:ext cx="7236003" cy="1998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E434DFCE-5EF6-4214-AC34-A79951BB8B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98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9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036B350E-D874-4785-B095-3297AB59C5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CBDC78-1FDE-4CFC-8BA0-31EE4FADAA92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CC3C052A-D0A6-452E-BFC6-ECA70DF2DC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C45E87D9-A38B-4724-93A4-3C6C376BF1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9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D87CE287-C147-4CFD-AFF4-4D68BE62F8F4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F4869408-FD40-48B5-8E9A-EB40D2B43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9872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3">
            <a:extLst>
              <a:ext uri="{FF2B5EF4-FFF2-40B4-BE49-F238E27FC236}">
                <a16:creationId xmlns:a16="http://schemas.microsoft.com/office/drawing/2014/main" id="{2B80AD16-2887-4E17-8483-3B9CA595665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912933" y="2034000"/>
            <a:ext cx="7236003" cy="1998000"/>
          </a:xfrm>
        </p:spPr>
        <p:txBody>
          <a:bodyPr tIns="1079997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331E59D6-85D7-4205-B6C8-64EBE521C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98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latin typeface="Avenir LT Std 55 Roman"/>
              </a:defRPr>
            </a:lvl1pPr>
            <a:lvl2pPr>
              <a:lnSpc>
                <a:spcPct val="100000"/>
              </a:lnSpc>
              <a:defRPr sz="1575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9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D9803418-AB94-46F3-87D6-485E66FDEE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94898B-BCF5-448E-BA0B-D42151D46C57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4DDCAF3-9C79-4106-9B9D-AE647ED1AC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838C5006-0708-4D06-BD74-892D2F064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9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2AC13FE0-5667-47F6-AB75-8BAE6F68E02E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BB8FF5F0-70C8-4C02-AEAF-86B98F93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4837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2">
            <a:extLst>
              <a:ext uri="{FF2B5EF4-FFF2-40B4-BE49-F238E27FC236}">
                <a16:creationId xmlns:a16="http://schemas.microsoft.com/office/drawing/2014/main" id="{EF86A793-C6A2-48CB-9F23-E9FA04EEAA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8B7BE99-0B64-4771-9499-CE35410AC2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404814"/>
            <a:ext cx="7056433" cy="11525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E9506F04-71D8-443B-8434-8E4E8D2AA5ED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  <a:p>
            <a:pPr lvl="5"/>
            <a:r>
              <a:rPr lang="fr-FR"/>
              <a:t>Texte de niveau 6</a:t>
            </a:r>
          </a:p>
        </p:txBody>
      </p:sp>
    </p:spTree>
    <p:extLst>
      <p:ext uri="{BB962C8B-B14F-4D97-AF65-F5344CB8AC3E}">
        <p14:creationId xmlns:p14="http://schemas.microsoft.com/office/powerpoint/2010/main" val="1533089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2">
            <a:extLst>
              <a:ext uri="{FF2B5EF4-FFF2-40B4-BE49-F238E27FC236}">
                <a16:creationId xmlns:a16="http://schemas.microsoft.com/office/drawing/2014/main" id="{58DBCAA5-E990-417B-9098-F3EEACAD7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7860AC8-A767-4552-B307-D2A5A8617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404814"/>
            <a:ext cx="7056433" cy="11525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4E1BB8BF-DE21-4D2D-829B-A08A51834A9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584326" y="1591202"/>
            <a:ext cx="2339977" cy="1871667"/>
          </a:xfrm>
        </p:spPr>
        <p:txBody>
          <a:bodyPr tIns="719998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CCD133C-AC17-4220-A035-462706996B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4303" y="1591202"/>
            <a:ext cx="3240084" cy="1871996"/>
          </a:xfrm>
          <a:solidFill>
            <a:srgbClr val="009BC4"/>
          </a:solidFill>
        </p:spPr>
        <p:txBody>
          <a:bodyPr lIns="575998" tIns="35999" rIns="71999" bIns="35999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defRPr sz="3825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13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XX%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7F0C1C2B-4B7D-441C-8C16-307F5B1428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584326" y="3644898"/>
            <a:ext cx="7235820" cy="2447921"/>
          </a:xfrm>
        </p:spPr>
        <p:txBody>
          <a:bodyPr/>
          <a:lstStyle>
            <a:lvl1pPr>
              <a:spcBef>
                <a:spcPts val="750"/>
              </a:spcBef>
              <a:spcAft>
                <a:spcPts val="0"/>
              </a:spcAft>
              <a:defRPr sz="900">
                <a:solidFill>
                  <a:srgbClr val="9796A3"/>
                </a:solidFill>
              </a:defRPr>
            </a:lvl1pPr>
            <a:lvl2pPr>
              <a:lnSpc>
                <a:spcPct val="100000"/>
              </a:lnSpc>
              <a:defRPr sz="788"/>
            </a:lvl2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969463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2">
            <a:extLst>
              <a:ext uri="{FF2B5EF4-FFF2-40B4-BE49-F238E27FC236}">
                <a16:creationId xmlns:a16="http://schemas.microsoft.com/office/drawing/2014/main" id="{089D3FE2-98C8-4AD0-895F-4F7D0E7CB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0328340-5CB4-4FF7-8F93-7106A76832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404814"/>
            <a:ext cx="7056433" cy="11525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2398A3F3-A057-4E9D-B6EB-4D3E3816A7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541" y="1592263"/>
            <a:ext cx="2124233" cy="3996979"/>
          </a:xfrm>
          <a:solidFill>
            <a:srgbClr val="009BC4"/>
          </a:solidFill>
        </p:spPr>
        <p:txBody>
          <a:bodyPr lIns="215999" tIns="143999" rIns="35999" bIns="3599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defRPr sz="3825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13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XX%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0C01D664-0D9F-46D5-85D2-A2695936C3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843811" y="1557342"/>
            <a:ext cx="5976344" cy="4535488"/>
          </a:xfrm>
        </p:spPr>
        <p:txBody>
          <a:bodyPr/>
          <a:lstStyle>
            <a:lvl1pPr>
              <a:spcBef>
                <a:spcPts val="750"/>
              </a:spcBef>
              <a:spcAft>
                <a:spcPts val="225"/>
              </a:spcAft>
              <a:defRPr/>
            </a:lvl1pPr>
            <a:lvl2pPr marL="431999" indent="-80997">
              <a:spcBef>
                <a:spcPts val="450"/>
              </a:spcBef>
              <a:buClr>
                <a:srgbClr val="0053A1"/>
              </a:buClr>
              <a:buSzPct val="110000"/>
              <a:buFont typeface="Arial" pitchFamily="34"/>
              <a:buChar char="•"/>
              <a:defRPr>
                <a:latin typeface="Avenir LT Std 65 Medium"/>
              </a:defRPr>
            </a:lvl2pPr>
            <a:lvl3pPr marL="431999">
              <a:spcBef>
                <a:spcPts val="0"/>
              </a:spcBef>
              <a:spcAft>
                <a:spcPts val="0"/>
              </a:spcAft>
              <a:defRPr sz="788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77315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03787153-8F4F-4319-9508-43CB998396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404814"/>
            <a:ext cx="7056433" cy="11525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5131346B-6A39-43B3-AA7F-B9C200AD5EC8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1150936" y="2024060"/>
            <a:ext cx="7669209" cy="4068759"/>
          </a:xfrm>
        </p:spPr>
        <p:txBody>
          <a:bodyPr tIns="719998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 graphique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B92FCF-CC68-48B5-A8E6-842D6F116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</p:spTree>
    <p:extLst>
      <p:ext uri="{BB962C8B-B14F-4D97-AF65-F5344CB8AC3E}">
        <p14:creationId xmlns:p14="http://schemas.microsoft.com/office/powerpoint/2010/main" val="3786523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2">
            <a:extLst>
              <a:ext uri="{FF2B5EF4-FFF2-40B4-BE49-F238E27FC236}">
                <a16:creationId xmlns:a16="http://schemas.microsoft.com/office/drawing/2014/main" id="{B9AA2D57-2DD9-4E2D-B5C7-12D7E09602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F056D48-F21A-4D04-B618-A3CF952A7E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404814"/>
            <a:ext cx="7056433" cy="11525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75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1575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4" name="Espace réservé du tableau 2">
            <a:extLst>
              <a:ext uri="{FF2B5EF4-FFF2-40B4-BE49-F238E27FC236}">
                <a16:creationId xmlns:a16="http://schemas.microsoft.com/office/drawing/2014/main" id="{5C06D486-A7EC-480A-BB1D-5EC52F9C9F68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1763713" y="1989140"/>
            <a:ext cx="5437186" cy="3240084"/>
          </a:xfrm>
        </p:spPr>
        <p:txBody>
          <a:bodyPr tIns="719998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 tableau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C92F07BF-EFB9-479F-9E5A-1885A6417C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5356262"/>
            <a:ext cx="252410" cy="73023"/>
          </a:xfrm>
          <a:solidFill>
            <a:srgbClr val="0053A1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D4017143-26DE-4144-8D21-C1CAB970A4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42751" y="5337215"/>
            <a:ext cx="719998" cy="359999"/>
          </a:xfrm>
        </p:spPr>
        <p:txBody>
          <a:bodyPr/>
          <a:lstStyle>
            <a:lvl1pPr>
              <a:defRPr sz="525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5FB714DC-351A-46A1-BC8A-585869B4D2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9829" y="5356262"/>
            <a:ext cx="252410" cy="73023"/>
          </a:xfrm>
          <a:solidFill>
            <a:srgbClr val="009BC4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644F1D08-5BA1-442A-AB1A-58AF86704F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8867" y="5337215"/>
            <a:ext cx="719998" cy="359999"/>
          </a:xfrm>
        </p:spPr>
        <p:txBody>
          <a:bodyPr/>
          <a:lstStyle>
            <a:lvl1pPr>
              <a:defRPr sz="525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2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9DF9B37-FD89-4ED7-ACAC-D4E80DFC7E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946" y="5356262"/>
            <a:ext cx="252410" cy="73023"/>
          </a:xfrm>
          <a:solidFill>
            <a:srgbClr val="00B1AF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4CF4FE-69B2-420E-90CB-BEF1204376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4984" y="5337215"/>
            <a:ext cx="719998" cy="359999"/>
          </a:xfrm>
        </p:spPr>
        <p:txBody>
          <a:bodyPr/>
          <a:lstStyle>
            <a:lvl1pPr>
              <a:defRPr sz="525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3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EF2495D-5328-49E8-AD70-0500435863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12062" y="5356262"/>
            <a:ext cx="252410" cy="73023"/>
          </a:xfrm>
          <a:solidFill>
            <a:srgbClr val="71B857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2083EB48-EE13-4094-A688-78DA90A786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1101" y="5337215"/>
            <a:ext cx="719998" cy="359999"/>
          </a:xfrm>
        </p:spPr>
        <p:txBody>
          <a:bodyPr/>
          <a:lstStyle>
            <a:lvl1pPr>
              <a:defRPr sz="525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4</a:t>
            </a:r>
          </a:p>
        </p:txBody>
      </p:sp>
    </p:spTree>
    <p:extLst>
      <p:ext uri="{BB962C8B-B14F-4D97-AF65-F5344CB8AC3E}">
        <p14:creationId xmlns:p14="http://schemas.microsoft.com/office/powerpoint/2010/main" val="2678830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4031B4A8-85E0-4126-A6CA-52522B57D4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5726B977-8DF2-442C-A63F-33B7A68F6D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91550577-FC10-4DCF-8DD0-6657C8CE8D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848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1B5E42F1-6663-4B80-A163-1BFCDD5FC2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4ACD446D-42B5-4BCE-80BB-83AF01FE25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>
              <a:defRPr lang="en-US">
                <a:solidFill>
                  <a:srgbClr val="898989"/>
                </a:solidFill>
              </a:defRPr>
            </a:lvl1pPr>
          </a:lstStyle>
          <a:p>
            <a:pPr lvl="0"/>
            <a:fld id="{250DB883-2916-4730-9C0A-8EF1C3CF3B97}" type="datetime1">
              <a:rPr lang="en-US"/>
              <a:pPr lvl="0"/>
              <a:t>9/16/2020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1D12BEC-4D1D-41CF-99DC-6C99BABADA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F06432BB-87AB-49F4-88D0-4A1BCBF1BC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97367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8B4EDBF-0C7B-468B-97D6-BDC437E71E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1258E54-1D54-4981-8043-C60479A388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D5953C4-45F8-4BD9-9EF5-DFB521EDD2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CE2708A0-662B-431E-B370-EFEEA10F188D}" type="slidenum">
              <a:t>‹N°›</a:t>
            </a:fld>
            <a:endParaRPr lang="fr-FR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FA17EA3-2BC4-460C-A083-97D1550821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87820" y="639293"/>
            <a:ext cx="5832326" cy="13498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EE092BD2-A021-47D3-B849-37036FC3CA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CFB7ED03-598F-4E0D-B005-4A96A55B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34000"/>
            <a:ext cx="9144000" cy="48234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582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813E7-2648-444B-9846-963A82AEC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45"/>
            <a:ext cx="78867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FBED1-B583-42B9-AD69-9EA5F5DFA3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DAE969-74F9-4D21-BFCA-32B42C2E8B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FCD2F-0160-4FE7-B381-DF0C0A9CBD5B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0AAD2-A31A-4DA2-A3E1-357D963865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CDF1C-0317-4744-9888-05D372B3F9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315278-8D0C-4D13-9F89-00F02388A5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155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>
            <a:extLst>
              <a:ext uri="{FF2B5EF4-FFF2-40B4-BE49-F238E27FC236}">
                <a16:creationId xmlns:a16="http://schemas.microsoft.com/office/drawing/2014/main" id="{558A224A-0FFA-4ABD-8CF6-A29F981D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034000"/>
            <a:ext cx="9144000" cy="48234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CE56D4B-1E84-4613-8BA4-3FA1F2DA53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7F73132-581C-4FA4-8DE0-E09FCC4460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F2EEDB1-1D29-497D-ACDA-FBAB73252F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FC431F6B-5970-4421-BF6A-1697E1CC0F76}" type="slidenum"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D7CF1E4-D4E7-4BF6-A586-F54DE8D05B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87820" y="639293"/>
            <a:ext cx="5832326" cy="13498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9EE391AC-7201-49F8-B1AE-4E21A5ED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16218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4">
            <a:extLst>
              <a:ext uri="{FF2B5EF4-FFF2-40B4-BE49-F238E27FC236}">
                <a16:creationId xmlns:a16="http://schemas.microsoft.com/office/drawing/2014/main" id="{33E867E9-6635-4B1B-8C2B-C124FBC291B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034000"/>
            <a:ext cx="9144000" cy="4823999"/>
          </a:xfrm>
        </p:spPr>
        <p:txBody>
          <a:bodyPr tIns="1079997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6E7527A-8E6E-4C63-A036-3D32AF1FDB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452253C-7629-496E-B891-174A4596DD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8D66129-527C-4463-B9F9-024E9AFDDD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596"/>
            <a:ext cx="323469" cy="152119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3E06C8FF-B697-43B0-AE07-63E621F24E26}" type="slidenum">
              <a:t>‹N°›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F5607F6-9DEA-493F-A474-E3CBE77D48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87820" y="639293"/>
            <a:ext cx="5832326" cy="13498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rgbClr val="9796A3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8AE14038-ED12-41BC-B61D-98FEAF6F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79249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60D603C6-C5E9-4088-96D9-66370A2B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96" y="0"/>
            <a:ext cx="7560003" cy="20343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rme libre 9">
            <a:extLst>
              <a:ext uri="{FF2B5EF4-FFF2-40B4-BE49-F238E27FC236}">
                <a16:creationId xmlns:a16="http://schemas.microsoft.com/office/drawing/2014/main" id="{FEC87EE9-2532-42E0-B403-E6CA61E779E3}"/>
              </a:ext>
            </a:extLst>
          </p:cNvPr>
          <p:cNvSpPr/>
          <p:nvPr/>
        </p:nvSpPr>
        <p:spPr>
          <a:xfrm rot="16200004">
            <a:off x="2160000" y="-126009"/>
            <a:ext cx="4823999" cy="9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24000"/>
              <a:gd name="f7" fmla="val 9144000"/>
              <a:gd name="f8" fmla="val 630000"/>
              <a:gd name="f9" fmla="val 899592"/>
              <a:gd name="f10" fmla="val 1260000"/>
              <a:gd name="f11" fmla="val 3753660"/>
              <a:gd name="f12" fmla="val 540"/>
              <a:gd name="f13" fmla="val 4194000"/>
              <a:gd name="f14" fmla="val 4541939"/>
              <a:gd name="f15" fmla="val 282061"/>
              <a:gd name="f16" fmla="+- 0 0 -90"/>
              <a:gd name="f17" fmla="*/ f3 1 4824000"/>
              <a:gd name="f18" fmla="*/ f4 1 9144000"/>
              <a:gd name="f19" fmla="+- f7 0 f5"/>
              <a:gd name="f20" fmla="+- f6 0 f5"/>
              <a:gd name="f21" fmla="*/ f16 f0 1"/>
              <a:gd name="f22" fmla="*/ f20 1 4824000"/>
              <a:gd name="f23" fmla="*/ f19 1 9144000"/>
              <a:gd name="f24" fmla="*/ 4824000 f20 1"/>
              <a:gd name="f25" fmla="*/ 630000 f19 1"/>
              <a:gd name="f26" fmla="*/ 899592 f19 1"/>
              <a:gd name="f27" fmla="*/ 1260000 f19 1"/>
              <a:gd name="f28" fmla="*/ 9144000 f19 1"/>
              <a:gd name="f29" fmla="*/ 3753660 f20 1"/>
              <a:gd name="f30" fmla="*/ 540 f20 1"/>
              <a:gd name="f31" fmla="*/ 0 f20 1"/>
              <a:gd name="f32" fmla="*/ 0 f19 1"/>
              <a:gd name="f33" fmla="*/ 4194000 f20 1"/>
              <a:gd name="f34" fmla="*/ f21 1 f2"/>
              <a:gd name="f35" fmla="*/ f24 1 4824000"/>
              <a:gd name="f36" fmla="*/ f25 1 9144000"/>
              <a:gd name="f37" fmla="*/ f26 1 9144000"/>
              <a:gd name="f38" fmla="*/ f27 1 9144000"/>
              <a:gd name="f39" fmla="*/ f28 1 9144000"/>
              <a:gd name="f40" fmla="*/ f29 1 4824000"/>
              <a:gd name="f41" fmla="*/ f30 1 4824000"/>
              <a:gd name="f42" fmla="*/ f31 1 4824000"/>
              <a:gd name="f43" fmla="*/ f32 1 9144000"/>
              <a:gd name="f44" fmla="*/ f33 1 4824000"/>
              <a:gd name="f45" fmla="*/ f5 1 f22"/>
              <a:gd name="f46" fmla="*/ f6 1 f22"/>
              <a:gd name="f47" fmla="*/ f5 1 f23"/>
              <a:gd name="f48" fmla="*/ f7 1 f23"/>
              <a:gd name="f49" fmla="+- f34 0 f1"/>
              <a:gd name="f50" fmla="*/ f35 1 f22"/>
              <a:gd name="f51" fmla="*/ f36 1 f23"/>
              <a:gd name="f52" fmla="*/ f37 1 f23"/>
              <a:gd name="f53" fmla="*/ f38 1 f23"/>
              <a:gd name="f54" fmla="*/ f39 1 f23"/>
              <a:gd name="f55" fmla="*/ f40 1 f22"/>
              <a:gd name="f56" fmla="*/ f41 1 f22"/>
              <a:gd name="f57" fmla="*/ f42 1 f22"/>
              <a:gd name="f58" fmla="*/ f43 1 f23"/>
              <a:gd name="f59" fmla="*/ f44 1 f22"/>
              <a:gd name="f60" fmla="*/ f45 f17 1"/>
              <a:gd name="f61" fmla="*/ f46 f17 1"/>
              <a:gd name="f62" fmla="*/ f48 f18 1"/>
              <a:gd name="f63" fmla="*/ f47 f18 1"/>
              <a:gd name="f64" fmla="*/ f50 f17 1"/>
              <a:gd name="f65" fmla="*/ f51 f18 1"/>
              <a:gd name="f66" fmla="*/ f52 f18 1"/>
              <a:gd name="f67" fmla="*/ f53 f18 1"/>
              <a:gd name="f68" fmla="*/ f54 f18 1"/>
              <a:gd name="f69" fmla="*/ f55 f17 1"/>
              <a:gd name="f70" fmla="*/ f56 f17 1"/>
              <a:gd name="f71" fmla="*/ f57 f17 1"/>
              <a:gd name="f72" fmla="*/ f58 f18 1"/>
              <a:gd name="f73" fmla="*/ f5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4" y="f65"/>
              </a:cxn>
              <a:cxn ang="f49">
                <a:pos x="f64" y="f66"/>
              </a:cxn>
              <a:cxn ang="f49">
                <a:pos x="f64" y="f67"/>
              </a:cxn>
              <a:cxn ang="f49">
                <a:pos x="f64" y="f68"/>
              </a:cxn>
              <a:cxn ang="f49">
                <a:pos x="f69" y="f68"/>
              </a:cxn>
              <a:cxn ang="f49">
                <a:pos x="f70" y="f68"/>
              </a:cxn>
              <a:cxn ang="f49">
                <a:pos x="f71" y="f68"/>
              </a:cxn>
              <a:cxn ang="f49">
                <a:pos x="f71" y="f72"/>
              </a:cxn>
              <a:cxn ang="f49">
                <a:pos x="f69" y="f72"/>
              </a:cxn>
              <a:cxn ang="f49">
                <a:pos x="f69" y="f72"/>
              </a:cxn>
              <a:cxn ang="f49">
                <a:pos x="f73" y="f72"/>
              </a:cxn>
              <a:cxn ang="f49">
                <a:pos x="f64" y="f65"/>
              </a:cxn>
            </a:cxnLst>
            <a:rect l="f60" t="f63" r="f61" b="f62"/>
            <a:pathLst>
              <a:path w="4824000" h="9144000">
                <a:moveTo>
                  <a:pt x="f6" y="f8"/>
                </a:moveTo>
                <a:lnTo>
                  <a:pt x="f6" y="f9"/>
                </a:lnTo>
                <a:lnTo>
                  <a:pt x="f6" y="f10"/>
                </a:lnTo>
                <a:lnTo>
                  <a:pt x="f6" y="f7"/>
                </a:lnTo>
                <a:lnTo>
                  <a:pt x="f11" y="f7"/>
                </a:lnTo>
                <a:lnTo>
                  <a:pt x="f12" y="f7"/>
                </a:lnTo>
                <a:lnTo>
                  <a:pt x="f5" y="f7"/>
                </a:lnTo>
                <a:lnTo>
                  <a:pt x="f5" y="f5"/>
                </a:lnTo>
                <a:lnTo>
                  <a:pt x="f11" y="f5"/>
                </a:lnTo>
                <a:lnTo>
                  <a:pt x="f11" y="f5"/>
                </a:lnTo>
                <a:lnTo>
                  <a:pt x="f13" y="f5"/>
                </a:lnTo>
                <a:cubicBezTo>
                  <a:pt x="f14" y="f5"/>
                  <a:pt x="f6" y="f15"/>
                  <a:pt x="f6" y="f8"/>
                </a:cubicBezTo>
                <a:close/>
              </a:path>
            </a:pathLst>
          </a:custGeom>
          <a:solidFill>
            <a:srgbClr val="009B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venir LT Std 55 Roman"/>
            </a:endParaRPr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B571C6B2-E19C-48EB-AA3C-FB8EE1FD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ADAC575-5E2B-4511-810F-E74BC783AA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20146" y="6705596"/>
            <a:ext cx="323853" cy="151863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C88F3E3-8494-414E-A97B-2CF0982848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3996" y="3077998"/>
            <a:ext cx="7236003" cy="30167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rgbClr val="FFFFFF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DEFB43A-EE52-4958-86FE-2319C3CEDA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CC402B2-5F4A-479B-B158-58A83CD983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820146" y="6705596"/>
            <a:ext cx="323853" cy="151863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A844193-ED9C-4FF7-A45E-8B1F5F57CC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20146" y="6705596"/>
            <a:ext cx="323853" cy="152403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fld id="{2C776DD1-9F33-45D3-AAC6-6380A48F42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90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3">
            <a:extLst>
              <a:ext uri="{FF2B5EF4-FFF2-40B4-BE49-F238E27FC236}">
                <a16:creationId xmlns:a16="http://schemas.microsoft.com/office/drawing/2014/main" id="{7BA9CC15-9215-4F15-BA78-44667A8F90EA}"/>
              </a:ext>
            </a:extLst>
          </p:cNvPr>
          <p:cNvSpPr/>
          <p:nvPr/>
        </p:nvSpPr>
        <p:spPr>
          <a:xfrm>
            <a:off x="1331915" y="2034000"/>
            <a:ext cx="7811710" cy="4823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11709"/>
              <a:gd name="f7" fmla="val 4824000"/>
              <a:gd name="f8" fmla="val 899592"/>
              <a:gd name="f9" fmla="val 1070340"/>
              <a:gd name="f10" fmla="val 1260000"/>
              <a:gd name="f11" fmla="val 630000"/>
              <a:gd name="f12" fmla="val 282061"/>
              <a:gd name="f13" fmla="+- 0 0 -90"/>
              <a:gd name="f14" fmla="*/ f3 1 7811709"/>
              <a:gd name="f15" fmla="*/ f4 1 4824000"/>
              <a:gd name="f16" fmla="+- f7 0 f5"/>
              <a:gd name="f17" fmla="+- f6 0 f5"/>
              <a:gd name="f18" fmla="*/ f13 f0 1"/>
              <a:gd name="f19" fmla="*/ f17 1 7811709"/>
              <a:gd name="f20" fmla="*/ f16 1 4824000"/>
              <a:gd name="f21" fmla="*/ 899592 f17 1"/>
              <a:gd name="f22" fmla="*/ 0 f16 1"/>
              <a:gd name="f23" fmla="*/ 7811709 f17 1"/>
              <a:gd name="f24" fmla="*/ 1070340 f16 1"/>
              <a:gd name="f25" fmla="*/ 4824000 f16 1"/>
              <a:gd name="f26" fmla="*/ 0 f17 1"/>
              <a:gd name="f27" fmla="*/ 1260000 f16 1"/>
              <a:gd name="f28" fmla="*/ 630000 f16 1"/>
              <a:gd name="f29" fmla="*/ 630000 f17 1"/>
              <a:gd name="f30" fmla="*/ f18 1 f2"/>
              <a:gd name="f31" fmla="*/ f21 1 7811709"/>
              <a:gd name="f32" fmla="*/ f22 1 4824000"/>
              <a:gd name="f33" fmla="*/ f23 1 7811709"/>
              <a:gd name="f34" fmla="*/ f24 1 4824000"/>
              <a:gd name="f35" fmla="*/ f25 1 4824000"/>
              <a:gd name="f36" fmla="*/ f26 1 7811709"/>
              <a:gd name="f37" fmla="*/ f27 1 4824000"/>
              <a:gd name="f38" fmla="*/ f28 1 4824000"/>
              <a:gd name="f39" fmla="*/ f29 1 7811709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19"/>
              <a:gd name="f48" fmla="*/ f34 1 f20"/>
              <a:gd name="f49" fmla="*/ f35 1 f20"/>
              <a:gd name="f50" fmla="*/ f36 1 f19"/>
              <a:gd name="f51" fmla="*/ f37 1 f20"/>
              <a:gd name="f52" fmla="*/ f38 1 f20"/>
              <a:gd name="f53" fmla="*/ f39 1 f19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5 1"/>
              <a:gd name="f62" fmla="*/ f49 f15 1"/>
              <a:gd name="f63" fmla="*/ f50 f14 1"/>
              <a:gd name="f64" fmla="*/ f51 f15 1"/>
              <a:gd name="f65" fmla="*/ f52 f15 1"/>
              <a:gd name="f66" fmla="*/ f53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59"/>
              </a:cxn>
              <a:cxn ang="f44">
                <a:pos x="f60" y="f61"/>
              </a:cxn>
              <a:cxn ang="f44">
                <a:pos x="f60" y="f62"/>
              </a:cxn>
              <a:cxn ang="f44">
                <a:pos x="f58" y="f62"/>
              </a:cxn>
              <a:cxn ang="f44">
                <a:pos x="f63" y="f62"/>
              </a:cxn>
              <a:cxn ang="f44">
                <a:pos x="f63" y="f64"/>
              </a:cxn>
              <a:cxn ang="f44">
                <a:pos x="f63" y="f61"/>
              </a:cxn>
              <a:cxn ang="f44">
                <a:pos x="f63" y="f65"/>
              </a:cxn>
              <a:cxn ang="f44">
                <a:pos x="f66" y="f59"/>
              </a:cxn>
              <a:cxn ang="f44">
                <a:pos x="f58" y="f59"/>
              </a:cxn>
            </a:cxnLst>
            <a:rect l="f54" t="f57" r="f55" b="f56"/>
            <a:pathLst>
              <a:path w="7811709" h="4824000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5" y="f7"/>
                </a:lnTo>
                <a:lnTo>
                  <a:pt x="f5" y="f10"/>
                </a:lnTo>
                <a:lnTo>
                  <a:pt x="f5" y="f9"/>
                </a:lnTo>
                <a:lnTo>
                  <a:pt x="f5" y="f11"/>
                </a:lnTo>
                <a:cubicBezTo>
                  <a:pt x="f5" y="f12"/>
                  <a:pt x="f12" y="f5"/>
                  <a:pt x="f11" y="f5"/>
                </a:cubicBezTo>
                <a:lnTo>
                  <a:pt x="f8" y="f5"/>
                </a:lnTo>
                <a:close/>
              </a:path>
            </a:pathLst>
          </a:custGeom>
          <a:solidFill>
            <a:srgbClr val="009B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venir LT Std 55 Roman"/>
            </a:endParaRPr>
          </a:p>
        </p:txBody>
      </p:sp>
      <p:sp>
        <p:nvSpPr>
          <p:cNvPr id="3" name="Espace réservé de la date 1">
            <a:extLst>
              <a:ext uri="{FF2B5EF4-FFF2-40B4-BE49-F238E27FC236}">
                <a16:creationId xmlns:a16="http://schemas.microsoft.com/office/drawing/2014/main" id="{8A23D6E7-74EE-4AE8-ABD9-A0E3538D24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A59A7C17-A506-4903-BA14-E7E10175EA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5" name="Espace réservé du numéro de diapositive 9">
            <a:extLst>
              <a:ext uri="{FF2B5EF4-FFF2-40B4-BE49-F238E27FC236}">
                <a16:creationId xmlns:a16="http://schemas.microsoft.com/office/drawing/2014/main" id="{76F34E42-BD4C-4E57-9BFB-67A78B7DD6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84" y="6553203"/>
            <a:ext cx="576264" cy="1524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E03128C-0F8E-45B4-8017-DF9F23798D5B}" type="slidenum">
              <a:t>‹N°›</a:t>
            </a:fld>
            <a:endParaRPr lang="fr-FR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47A4B70A-4D3F-4E7E-8C56-6EDDF05A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7" y="3257998"/>
            <a:ext cx="7812002" cy="35996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2D1DADD-A01B-4C0D-8C1C-A7E78DEE8D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32022" y="3077925"/>
            <a:ext cx="6588123" cy="30149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rgbClr val="FFFFFF"/>
                </a:solidFill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D082B481-B51C-454B-88F7-5C07DE21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379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>
            <a:extLst>
              <a:ext uri="{FF2B5EF4-FFF2-40B4-BE49-F238E27FC236}">
                <a16:creationId xmlns:a16="http://schemas.microsoft.com/office/drawing/2014/main" id="{8B97D88C-AFE6-48A9-98C5-E09FC4D8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2933" y="2034000"/>
            <a:ext cx="7236003" cy="1998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5DD45C91-B288-4147-8BD1-6231CB342F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89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A63EB4BB-5A2E-4617-8DC2-B179BD1E14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AA846C59-C597-436E-9B24-872DAE7154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E0C83F61-E9B5-4093-8F23-79200E6366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8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3492A6A3-388E-4AB4-B879-F8999554F702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FA0E5A0F-E4F1-486A-8605-2FEBCEC7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49084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>
            <a:extLst>
              <a:ext uri="{FF2B5EF4-FFF2-40B4-BE49-F238E27FC236}">
                <a16:creationId xmlns:a16="http://schemas.microsoft.com/office/drawing/2014/main" id="{1D7F53C4-10E9-4D70-A1AD-6DB9A367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33" y="2034686"/>
            <a:ext cx="7236003" cy="19975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A67024C-9BF1-4056-BCBA-6AD9277FA8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89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5B1F4688-E06C-4F70-9E91-87900CD25E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7C952860-0AD0-4AB6-84AE-B71039E9B3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666641B1-687C-4397-ADDE-7C017A0C8E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8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A7851EB9-9785-4A3A-B006-A99923560111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88DC2ADD-B45B-45E8-B910-27B67A6F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67195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>
            <a:extLst>
              <a:ext uri="{FF2B5EF4-FFF2-40B4-BE49-F238E27FC236}">
                <a16:creationId xmlns:a16="http://schemas.microsoft.com/office/drawing/2014/main" id="{DF18EE39-4685-4560-A57B-F69799D7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2933" y="2034000"/>
            <a:ext cx="7236003" cy="1998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438EEB2A-8B71-4E4A-A040-726420561A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89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246FE8E3-EC91-4E03-BC4F-DB204A5A8C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C9165BEA-AA39-41A5-9A00-FBAD178E0D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B49FACBF-7C01-4B5F-ACAD-D2A0DCF36F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8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E5FDFAFE-9C82-42B6-9C24-52E3E8A6CB44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BD0488C3-6AD9-4317-8A04-A57268A8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e 9">
            <a:extLst>
              <a:ext uri="{FF2B5EF4-FFF2-40B4-BE49-F238E27FC236}">
                <a16:creationId xmlns:a16="http://schemas.microsoft.com/office/drawing/2014/main" id="{3BC833CC-0847-4FBA-BE2A-68CCF0508AD1}"/>
              </a:ext>
            </a:extLst>
          </p:cNvPr>
          <p:cNvGrpSpPr/>
          <p:nvPr/>
        </p:nvGrpSpPr>
        <p:grpSpPr>
          <a:xfrm>
            <a:off x="493062" y="1167853"/>
            <a:ext cx="1721221" cy="709610"/>
            <a:chOff x="493062" y="1167853"/>
            <a:chExt cx="1721221" cy="709610"/>
          </a:xfrm>
        </p:grpSpPr>
        <p:pic>
          <p:nvPicPr>
            <p:cNvPr id="9" name="Image 14">
              <a:extLst>
                <a:ext uri="{FF2B5EF4-FFF2-40B4-BE49-F238E27FC236}">
                  <a16:creationId xmlns:a16="http://schemas.microsoft.com/office/drawing/2014/main" id="{4A17DC36-6CFC-4DCD-B9C8-4E8BD22F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036" t="4914" r="6971" b="19523"/>
            <a:stretch>
              <a:fillRect/>
            </a:stretch>
          </p:blipFill>
          <p:spPr>
            <a:xfrm>
              <a:off x="1657615" y="1381420"/>
              <a:ext cx="556668" cy="49604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ZoneTexte 15">
              <a:extLst>
                <a:ext uri="{FF2B5EF4-FFF2-40B4-BE49-F238E27FC236}">
                  <a16:creationId xmlns:a16="http://schemas.microsoft.com/office/drawing/2014/main" id="{E2F312FE-7E7E-4B0B-BA72-9C1A68BEC65F}"/>
                </a:ext>
              </a:extLst>
            </p:cNvPr>
            <p:cNvSpPr txBox="1"/>
            <p:nvPr/>
          </p:nvSpPr>
          <p:spPr>
            <a:xfrm>
              <a:off x="493062" y="1464512"/>
              <a:ext cx="1371600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800" b="0" i="0" u="none" strike="noStrike" kern="1200" cap="none" spc="0" baseline="0">
                  <a:solidFill>
                    <a:srgbClr val="009BC4"/>
                  </a:solidFill>
                  <a:uFillTx/>
                  <a:latin typeface="Avenir LT Std 55 Roman"/>
                </a:rPr>
                <a:t>Expérimentation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800" b="0" i="0" u="none" strike="noStrike" kern="1200" cap="none" spc="0" baseline="0">
                  <a:solidFill>
                    <a:srgbClr val="009BC4"/>
                  </a:solidFill>
                  <a:uFillTx/>
                  <a:latin typeface="Avenir LT Std 55 Roman"/>
                </a:rPr>
                <a:t> GRDF ADICT</a:t>
              </a:r>
            </a:p>
          </p:txBody>
        </p:sp>
        <p:grpSp>
          <p:nvGrpSpPr>
            <p:cNvPr id="11" name="Grouper 18">
              <a:extLst>
                <a:ext uri="{FF2B5EF4-FFF2-40B4-BE49-F238E27FC236}">
                  <a16:creationId xmlns:a16="http://schemas.microsoft.com/office/drawing/2014/main" id="{ADA7F1D2-E5C1-4DF6-9FD1-377AC436EB6B}"/>
                </a:ext>
              </a:extLst>
            </p:cNvPr>
            <p:cNvGrpSpPr/>
            <p:nvPr/>
          </p:nvGrpSpPr>
          <p:grpSpPr>
            <a:xfrm>
              <a:off x="1793248" y="1167853"/>
              <a:ext cx="299072" cy="298121"/>
              <a:chOff x="1793248" y="1167853"/>
              <a:chExt cx="299072" cy="298121"/>
            </a:xfrm>
          </p:grpSpPr>
          <p:sp>
            <p:nvSpPr>
              <p:cNvPr id="12" name="ZoneTexte 17">
                <a:extLst>
                  <a:ext uri="{FF2B5EF4-FFF2-40B4-BE49-F238E27FC236}">
                    <a16:creationId xmlns:a16="http://schemas.microsoft.com/office/drawing/2014/main" id="{477C8ECA-5E1F-4295-BA03-A19162064834}"/>
                  </a:ext>
                </a:extLst>
              </p:cNvPr>
              <p:cNvSpPr txBox="1"/>
              <p:nvPr/>
            </p:nvSpPr>
            <p:spPr>
              <a:xfrm>
                <a:off x="1793248" y="1167853"/>
                <a:ext cx="299072" cy="298121"/>
              </a:xfrm>
              <a:prstGeom prst="rect">
                <a:avLst/>
              </a:prstGeom>
              <a:solidFill>
                <a:srgbClr val="FFFFFF"/>
              </a:solidFill>
              <a:ln w="6345" cap="flat">
                <a:solidFill>
                  <a:srgbClr val="009BC4"/>
                </a:solidFill>
                <a:prstDash val="solid"/>
                <a:miter/>
              </a:ln>
            </p:spPr>
            <p:txBody>
              <a:bodyPr vert="horz" wrap="square" lIns="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200" b="1" i="0" u="none" strike="noStrike" kern="1200" cap="none" spc="0" baseline="0">
                  <a:solidFill>
                    <a:srgbClr val="009BC4"/>
                  </a:solidFill>
                  <a:uFillTx/>
                  <a:latin typeface="Avenir LT Std 55 Roman"/>
                </a:endParaRPr>
              </a:p>
            </p:txBody>
          </p:sp>
          <p:grpSp>
            <p:nvGrpSpPr>
              <p:cNvPr id="13" name="Grouper 20">
                <a:extLst>
                  <a:ext uri="{FF2B5EF4-FFF2-40B4-BE49-F238E27FC236}">
                    <a16:creationId xmlns:a16="http://schemas.microsoft.com/office/drawing/2014/main" id="{596586D5-4458-4E8A-B545-CE592AF586B0}"/>
                  </a:ext>
                </a:extLst>
              </p:cNvPr>
              <p:cNvGrpSpPr/>
              <p:nvPr/>
            </p:nvGrpSpPr>
            <p:grpSpPr>
              <a:xfrm>
                <a:off x="1861681" y="1258909"/>
                <a:ext cx="162215" cy="116001"/>
                <a:chOff x="1861681" y="1258909"/>
                <a:chExt cx="162215" cy="116001"/>
              </a:xfrm>
            </p:grpSpPr>
            <p:cxnSp>
              <p:nvCxnSpPr>
                <p:cNvPr id="14" name="Connecteur droit avec flèche 19">
                  <a:extLst>
                    <a:ext uri="{FF2B5EF4-FFF2-40B4-BE49-F238E27FC236}">
                      <a16:creationId xmlns:a16="http://schemas.microsoft.com/office/drawing/2014/main" id="{A4DD493D-C698-42F0-BB2A-3A1788F378DF}"/>
                    </a:ext>
                  </a:extLst>
                </p:cNvPr>
                <p:cNvCxnSpPr/>
                <p:nvPr/>
              </p:nvCxnSpPr>
              <p:spPr>
                <a:xfrm flipH="1">
                  <a:off x="1861681" y="1374910"/>
                  <a:ext cx="162215" cy="0"/>
                </a:xfrm>
                <a:prstGeom prst="straightConnector1">
                  <a:avLst/>
                </a:prstGeom>
                <a:noFill/>
                <a:ln w="6345" cap="sq">
                  <a:solidFill>
                    <a:srgbClr val="009BC4"/>
                  </a:solidFill>
                  <a:prstDash val="solid"/>
                  <a:round/>
                  <a:headEnd type="arrow"/>
                </a:ln>
              </p:spPr>
            </p:cxnSp>
            <p:cxnSp>
              <p:nvCxnSpPr>
                <p:cNvPr id="15" name="Connecteur droit avec flèche 20">
                  <a:extLst>
                    <a:ext uri="{FF2B5EF4-FFF2-40B4-BE49-F238E27FC236}">
                      <a16:creationId xmlns:a16="http://schemas.microsoft.com/office/drawing/2014/main" id="{D9C3C460-869A-4953-9FC2-C8D69335C4C6}"/>
                    </a:ext>
                  </a:extLst>
                </p:cNvPr>
                <p:cNvCxnSpPr/>
                <p:nvPr/>
              </p:nvCxnSpPr>
              <p:spPr>
                <a:xfrm flipH="1">
                  <a:off x="1861681" y="1258909"/>
                  <a:ext cx="162215" cy="0"/>
                </a:xfrm>
                <a:prstGeom prst="straightConnector1">
                  <a:avLst/>
                </a:prstGeom>
                <a:noFill/>
                <a:ln w="6345" cap="sq">
                  <a:solidFill>
                    <a:srgbClr val="009BC4"/>
                  </a:solidFill>
                  <a:prstDash val="solid"/>
                  <a:round/>
                  <a:tailEnd type="arrow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753020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>
            <a:extLst>
              <a:ext uri="{FF2B5EF4-FFF2-40B4-BE49-F238E27FC236}">
                <a16:creationId xmlns:a16="http://schemas.microsoft.com/office/drawing/2014/main" id="{944513CE-9801-4C1A-8024-2E0C9926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2933" y="2034000"/>
            <a:ext cx="7236003" cy="19989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AC1B4BD-6212-4B8D-9192-7D21DA4B74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89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563A76D4-2119-4E33-9699-7DB423A44E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9EF0F1A5-89EB-482A-9AD5-E788FE6279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28D6F4EE-E2A8-4F8F-8EF4-7212DE7B8A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8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68F7B1B5-C3B5-4C5A-A581-8A000EA313CC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12B0C3DF-7414-4126-8F45-734DEE61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e 9">
            <a:extLst>
              <a:ext uri="{FF2B5EF4-FFF2-40B4-BE49-F238E27FC236}">
                <a16:creationId xmlns:a16="http://schemas.microsoft.com/office/drawing/2014/main" id="{8EC1880A-B203-49CB-A3CA-0EF2097CA766}"/>
              </a:ext>
            </a:extLst>
          </p:cNvPr>
          <p:cNvGrpSpPr/>
          <p:nvPr/>
        </p:nvGrpSpPr>
        <p:grpSpPr>
          <a:xfrm>
            <a:off x="493062" y="1167853"/>
            <a:ext cx="1721221" cy="709610"/>
            <a:chOff x="493062" y="1167853"/>
            <a:chExt cx="1721221" cy="709610"/>
          </a:xfrm>
        </p:grpSpPr>
        <p:pic>
          <p:nvPicPr>
            <p:cNvPr id="9" name="Image 14">
              <a:extLst>
                <a:ext uri="{FF2B5EF4-FFF2-40B4-BE49-F238E27FC236}">
                  <a16:creationId xmlns:a16="http://schemas.microsoft.com/office/drawing/2014/main" id="{866F3258-C836-4B44-833F-60B3ED935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036" t="4914" r="6971" b="19523"/>
            <a:stretch>
              <a:fillRect/>
            </a:stretch>
          </p:blipFill>
          <p:spPr>
            <a:xfrm>
              <a:off x="1657615" y="1381420"/>
              <a:ext cx="556668" cy="49604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ZoneTexte 15">
              <a:extLst>
                <a:ext uri="{FF2B5EF4-FFF2-40B4-BE49-F238E27FC236}">
                  <a16:creationId xmlns:a16="http://schemas.microsoft.com/office/drawing/2014/main" id="{5842FD52-76CD-4860-84FD-CDBADC5C38E0}"/>
                </a:ext>
              </a:extLst>
            </p:cNvPr>
            <p:cNvSpPr txBox="1"/>
            <p:nvPr/>
          </p:nvSpPr>
          <p:spPr>
            <a:xfrm>
              <a:off x="493062" y="1464512"/>
              <a:ext cx="1371600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800" b="0" i="0" u="none" strike="noStrike" kern="1200" cap="none" spc="0" baseline="0">
                  <a:solidFill>
                    <a:srgbClr val="009BC4"/>
                  </a:solidFill>
                  <a:uFillTx/>
                  <a:latin typeface="Avenir LT Std 55 Roman"/>
                </a:rPr>
                <a:t>Expérimentation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800" b="0" i="0" u="none" strike="noStrike" kern="1200" cap="none" spc="0" baseline="0">
                  <a:solidFill>
                    <a:srgbClr val="009BC4"/>
                  </a:solidFill>
                  <a:uFillTx/>
                  <a:latin typeface="Avenir LT Std 55 Roman"/>
                </a:rPr>
                <a:t> GRDF ADICT</a:t>
              </a:r>
            </a:p>
          </p:txBody>
        </p:sp>
        <p:grpSp>
          <p:nvGrpSpPr>
            <p:cNvPr id="11" name="Grouper 18">
              <a:extLst>
                <a:ext uri="{FF2B5EF4-FFF2-40B4-BE49-F238E27FC236}">
                  <a16:creationId xmlns:a16="http://schemas.microsoft.com/office/drawing/2014/main" id="{6CE30D6A-CB0E-4919-817A-6353853D6758}"/>
                </a:ext>
              </a:extLst>
            </p:cNvPr>
            <p:cNvGrpSpPr/>
            <p:nvPr/>
          </p:nvGrpSpPr>
          <p:grpSpPr>
            <a:xfrm>
              <a:off x="1793248" y="1167853"/>
              <a:ext cx="299072" cy="298121"/>
              <a:chOff x="1793248" y="1167853"/>
              <a:chExt cx="299072" cy="298121"/>
            </a:xfrm>
          </p:grpSpPr>
          <p:sp>
            <p:nvSpPr>
              <p:cNvPr id="12" name="ZoneTexte 17">
                <a:extLst>
                  <a:ext uri="{FF2B5EF4-FFF2-40B4-BE49-F238E27FC236}">
                    <a16:creationId xmlns:a16="http://schemas.microsoft.com/office/drawing/2014/main" id="{6F83B5B7-E3B0-4D14-8560-944156EC2CEE}"/>
                  </a:ext>
                </a:extLst>
              </p:cNvPr>
              <p:cNvSpPr txBox="1"/>
              <p:nvPr/>
            </p:nvSpPr>
            <p:spPr>
              <a:xfrm>
                <a:off x="1793248" y="1167853"/>
                <a:ext cx="299072" cy="298121"/>
              </a:xfrm>
              <a:prstGeom prst="rect">
                <a:avLst/>
              </a:prstGeom>
              <a:solidFill>
                <a:srgbClr val="FFFFFF"/>
              </a:solidFill>
              <a:ln w="6345" cap="flat">
                <a:solidFill>
                  <a:srgbClr val="009BC4"/>
                </a:solidFill>
                <a:prstDash val="solid"/>
                <a:miter/>
              </a:ln>
            </p:spPr>
            <p:txBody>
              <a:bodyPr vert="horz" wrap="square" lIns="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200" b="1" i="0" u="none" strike="noStrike" kern="1200" cap="none" spc="0" baseline="0">
                  <a:solidFill>
                    <a:srgbClr val="009BC4"/>
                  </a:solidFill>
                  <a:uFillTx/>
                  <a:latin typeface="Avenir LT Std 55 Roman"/>
                </a:endParaRPr>
              </a:p>
            </p:txBody>
          </p:sp>
          <p:grpSp>
            <p:nvGrpSpPr>
              <p:cNvPr id="13" name="Grouper 20">
                <a:extLst>
                  <a:ext uri="{FF2B5EF4-FFF2-40B4-BE49-F238E27FC236}">
                    <a16:creationId xmlns:a16="http://schemas.microsoft.com/office/drawing/2014/main" id="{0AB8A5DE-6A39-4980-ADE3-EB464C48E001}"/>
                  </a:ext>
                </a:extLst>
              </p:cNvPr>
              <p:cNvGrpSpPr/>
              <p:nvPr/>
            </p:nvGrpSpPr>
            <p:grpSpPr>
              <a:xfrm>
                <a:off x="1861681" y="1258909"/>
                <a:ext cx="162215" cy="116001"/>
                <a:chOff x="1861681" y="1258909"/>
                <a:chExt cx="162215" cy="116001"/>
              </a:xfrm>
            </p:grpSpPr>
            <p:cxnSp>
              <p:nvCxnSpPr>
                <p:cNvPr id="14" name="Connecteur droit avec flèche 19">
                  <a:extLst>
                    <a:ext uri="{FF2B5EF4-FFF2-40B4-BE49-F238E27FC236}">
                      <a16:creationId xmlns:a16="http://schemas.microsoft.com/office/drawing/2014/main" id="{0C3DA252-4C64-4C0D-B26B-639AF94D0745}"/>
                    </a:ext>
                  </a:extLst>
                </p:cNvPr>
                <p:cNvCxnSpPr/>
                <p:nvPr/>
              </p:nvCxnSpPr>
              <p:spPr>
                <a:xfrm flipH="1">
                  <a:off x="1861681" y="1374910"/>
                  <a:ext cx="162215" cy="0"/>
                </a:xfrm>
                <a:prstGeom prst="straightConnector1">
                  <a:avLst/>
                </a:prstGeom>
                <a:noFill/>
                <a:ln w="6345" cap="sq">
                  <a:solidFill>
                    <a:srgbClr val="009BC4"/>
                  </a:solidFill>
                  <a:prstDash val="solid"/>
                  <a:round/>
                  <a:headEnd type="arrow"/>
                </a:ln>
              </p:spPr>
            </p:cxnSp>
            <p:cxnSp>
              <p:nvCxnSpPr>
                <p:cNvPr id="15" name="Connecteur droit avec flèche 20">
                  <a:extLst>
                    <a:ext uri="{FF2B5EF4-FFF2-40B4-BE49-F238E27FC236}">
                      <a16:creationId xmlns:a16="http://schemas.microsoft.com/office/drawing/2014/main" id="{9AA1DF7C-8487-4CD7-A043-356518B04078}"/>
                    </a:ext>
                  </a:extLst>
                </p:cNvPr>
                <p:cNvCxnSpPr/>
                <p:nvPr/>
              </p:nvCxnSpPr>
              <p:spPr>
                <a:xfrm flipH="1">
                  <a:off x="1861681" y="1258909"/>
                  <a:ext cx="162215" cy="0"/>
                </a:xfrm>
                <a:prstGeom prst="straightConnector1">
                  <a:avLst/>
                </a:prstGeom>
                <a:noFill/>
                <a:ln w="6345" cap="sq">
                  <a:solidFill>
                    <a:srgbClr val="009BC4"/>
                  </a:solidFill>
                  <a:prstDash val="solid"/>
                  <a:round/>
                  <a:tailEnd type="arrow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098611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3">
            <a:extLst>
              <a:ext uri="{FF2B5EF4-FFF2-40B4-BE49-F238E27FC236}">
                <a16:creationId xmlns:a16="http://schemas.microsoft.com/office/drawing/2014/main" id="{C84AA8EF-2282-4211-BA10-8AB22F33AA0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912933" y="2034000"/>
            <a:ext cx="7236003" cy="1998000"/>
          </a:xfrm>
        </p:spPr>
        <p:txBody>
          <a:bodyPr tIns="1079997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E96ED8F-B1A2-4BBF-ACD4-3BB515FB14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7784" y="4257089"/>
            <a:ext cx="6192362" cy="18357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latin typeface="Avenir LT Std 55 Roman"/>
              </a:defRPr>
            </a:lvl1pPr>
            <a:lvl2pPr>
              <a:lnSpc>
                <a:spcPct val="100000"/>
              </a:lnSpc>
              <a:defRPr sz="2100">
                <a:solidFill>
                  <a:srgbClr val="009BC4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DA052D5-513D-4A31-926A-444A11D2F0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867A948-B848-4D28-9B10-637BA99592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763713" y="6155996"/>
            <a:ext cx="6624635" cy="232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D3DFF52A-A8B8-4443-892A-25BA84FA17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812084" y="6553203"/>
            <a:ext cx="576264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3A58A8AA-E28F-4BB5-84D2-DD49D3A31BE1}" type="slidenum">
              <a:t>‹N°›</a:t>
            </a:fld>
            <a:endParaRPr lang="fr-FR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EA02EC46-7864-4E89-BA38-85CD1FE4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20004" cy="15922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8100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4EBCCE58-0C71-4891-A5A7-1A04409FB0B4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  <a:p>
            <a:pPr lvl="5"/>
            <a:r>
              <a:rPr lang="fr-FR"/>
              <a:t>Texte de niveau 6</a:t>
            </a:r>
          </a:p>
        </p:txBody>
      </p:sp>
    </p:spTree>
    <p:extLst>
      <p:ext uri="{BB962C8B-B14F-4D97-AF65-F5344CB8AC3E}">
        <p14:creationId xmlns:p14="http://schemas.microsoft.com/office/powerpoint/2010/main" val="15187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CD1EB-7424-4E6C-A2FB-68E8DC5DB8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8FD78-5F3F-4296-BAD4-A481E46494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9492E-AF3D-4534-A869-9A0985B6A20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8952DE-BA07-45A3-B030-4F666AD15E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2553FE-8AAC-4F07-B67B-60B4E47B0136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E3BDD0-32D9-4B4C-B5B3-E3612B5A2B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70124-712B-455E-B680-8990256AFA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66C10D-C78A-42BE-BB4A-ECB697AED5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8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6728F421-029E-430A-B92E-446993981D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584326" y="1591202"/>
            <a:ext cx="2339977" cy="1871657"/>
          </a:xfrm>
        </p:spPr>
        <p:txBody>
          <a:bodyPr tIns="719998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F84ECA1-59B0-4B10-A131-082C37754B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4303" y="1591202"/>
            <a:ext cx="3240084" cy="1871996"/>
          </a:xfrm>
          <a:solidFill>
            <a:srgbClr val="009BC4"/>
          </a:solidFill>
        </p:spPr>
        <p:txBody>
          <a:bodyPr lIns="575998" tIns="35999" rIns="71999" bIns="35999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defRPr sz="5100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XX%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4" name="Espace réservé du contenu 9">
            <a:extLst>
              <a:ext uri="{FF2B5EF4-FFF2-40B4-BE49-F238E27FC236}">
                <a16:creationId xmlns:a16="http://schemas.microsoft.com/office/drawing/2014/main" id="{70231293-69DE-4190-9F94-29BAF8E31F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584326" y="3644898"/>
            <a:ext cx="7235820" cy="2447921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200">
                <a:solidFill>
                  <a:srgbClr val="9796A3"/>
                </a:solidFill>
              </a:defRPr>
            </a:lvl1pPr>
            <a:lvl2pPr>
              <a:lnSpc>
                <a:spcPct val="100000"/>
              </a:lnSpc>
              <a:defRPr sz="1050"/>
            </a:lvl2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099650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740DBAB3-7D7D-4BCA-AC24-496052F07A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541" y="1592263"/>
            <a:ext cx="2124233" cy="3996979"/>
          </a:xfrm>
          <a:solidFill>
            <a:srgbClr val="009BC4"/>
          </a:solidFill>
        </p:spPr>
        <p:txBody>
          <a:bodyPr lIns="215999" tIns="143999" rIns="35999" bIns="3599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</a:defRPr>
            </a:lvl1pPr>
            <a:lvl2pPr>
              <a:lnSpc>
                <a:spcPct val="90000"/>
              </a:lnSpc>
              <a:defRPr sz="5100">
                <a:solidFill>
                  <a:srgbClr val="FFFFFF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rgbClr val="FFFFFF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XX%</a:t>
            </a:r>
          </a:p>
          <a:p>
            <a:pPr lvl="2"/>
            <a:r>
              <a:rPr lang="fr-FR"/>
              <a:t>Texte de niveau 3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AF358E51-24B5-473D-B368-86CA43C169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843811" y="1557342"/>
            <a:ext cx="5976344" cy="4535488"/>
          </a:xfrm>
        </p:spPr>
        <p:txBody>
          <a:bodyPr/>
          <a:lstStyle>
            <a:lvl1pPr>
              <a:spcBef>
                <a:spcPts val="1000"/>
              </a:spcBef>
              <a:spcAft>
                <a:spcPts val="300"/>
              </a:spcAft>
              <a:defRPr/>
            </a:lvl1pPr>
            <a:lvl2pPr marL="575998" indent="-107999">
              <a:spcBef>
                <a:spcPts val="600"/>
              </a:spcBef>
              <a:buClr>
                <a:srgbClr val="0053A1"/>
              </a:buClr>
              <a:buSzPct val="110000"/>
              <a:buFont typeface="Arial" pitchFamily="34"/>
              <a:buChar char="•"/>
              <a:defRPr>
                <a:latin typeface="Avenir LT Std 65 Medium"/>
              </a:defRPr>
            </a:lvl2pPr>
            <a:lvl3pPr marL="575998">
              <a:spcBef>
                <a:spcPts val="0"/>
              </a:spcBef>
              <a:spcAft>
                <a:spcPts val="0"/>
              </a:spcAft>
              <a:defRPr sz="1050">
                <a:solidFill>
                  <a:srgbClr val="9796A3"/>
                </a:solidFill>
                <a:latin typeface="Avenir LT Std 55 Roman"/>
              </a:defRPr>
            </a:lvl3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2129073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EAA9D885-8111-48C8-BA2A-990721D7A6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</p:spTree>
    <p:extLst>
      <p:ext uri="{BB962C8B-B14F-4D97-AF65-F5344CB8AC3E}">
        <p14:creationId xmlns:p14="http://schemas.microsoft.com/office/powerpoint/2010/main" val="46681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ableau 2">
            <a:extLst>
              <a:ext uri="{FF2B5EF4-FFF2-40B4-BE49-F238E27FC236}">
                <a16:creationId xmlns:a16="http://schemas.microsoft.com/office/drawing/2014/main" id="{33193AEC-9B6E-421F-9E6E-1C9115A5101C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1763713" y="1989140"/>
            <a:ext cx="5437186" cy="3240084"/>
          </a:xfrm>
        </p:spPr>
        <p:txBody>
          <a:bodyPr tIns="719998" anchor="ctr" anchorCtr="1"/>
          <a:lstStyle>
            <a:lvl1pPr algn="ctr">
              <a:defRPr/>
            </a:lvl1pPr>
          </a:lstStyle>
          <a:p>
            <a:pPr lvl="0"/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31B3B44E-53D7-4667-AD2F-7CE869F4D4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3713" y="5356262"/>
            <a:ext cx="252410" cy="73023"/>
          </a:xfrm>
          <a:solidFill>
            <a:srgbClr val="0053A1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B925BE91-D285-486C-AF2D-73D4687695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42751" y="5337215"/>
            <a:ext cx="719998" cy="359999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13711C3A-4DF1-4C88-AF2A-0F6D6F7D65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9829" y="5356262"/>
            <a:ext cx="252410" cy="73023"/>
          </a:xfrm>
          <a:solidFill>
            <a:srgbClr val="009BC4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C4EC5CC1-4A7E-46D0-B85C-AC759C8E08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8867" y="5337215"/>
            <a:ext cx="719998" cy="359999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2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F330B48-4101-460D-8A33-BDC09BF52C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946" y="5356262"/>
            <a:ext cx="252410" cy="73023"/>
          </a:xfrm>
          <a:solidFill>
            <a:srgbClr val="00B1AF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E326DA78-D916-48A2-9594-B2BE9C8631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4984" y="5337215"/>
            <a:ext cx="719998" cy="359999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3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EE9EBC4-4686-4961-97CA-E06C3868F9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12062" y="5356262"/>
            <a:ext cx="252410" cy="73023"/>
          </a:xfrm>
          <a:solidFill>
            <a:srgbClr val="71B857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6D1AD1-03B9-4FFA-90E5-8216A1759A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1101" y="5337215"/>
            <a:ext cx="719998" cy="359999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  <a:latin typeface="Avenir LT Std 55 Roman"/>
              </a:defRPr>
            </a:lvl1pPr>
          </a:lstStyle>
          <a:p>
            <a:pPr lvl="0"/>
            <a:r>
              <a:rPr lang="fr-FR"/>
              <a:t>TITRE légende 4</a:t>
            </a:r>
          </a:p>
        </p:txBody>
      </p:sp>
    </p:spTree>
    <p:extLst>
      <p:ext uri="{BB962C8B-B14F-4D97-AF65-F5344CB8AC3E}">
        <p14:creationId xmlns:p14="http://schemas.microsoft.com/office/powerpoint/2010/main" val="2925976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7026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4">
            <a:extLst>
              <a:ext uri="{FF2B5EF4-FFF2-40B4-BE49-F238E27FC236}">
                <a16:creationId xmlns:a16="http://schemas.microsoft.com/office/drawing/2014/main" id="{C15C358C-B5EC-4F48-8285-451B8FD363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496B0-3C19-4A2C-943A-3FDD1ECBD79C}" type="slidenum">
              <a:t>‹N°›</a:t>
            </a:fld>
            <a:endParaRPr lang="fr-FR"/>
          </a:p>
        </p:txBody>
      </p:sp>
      <p:sp>
        <p:nvSpPr>
          <p:cNvPr id="3" name="Espace réservé du pied de page 15">
            <a:extLst>
              <a:ext uri="{FF2B5EF4-FFF2-40B4-BE49-F238E27FC236}">
                <a16:creationId xmlns:a16="http://schemas.microsoft.com/office/drawing/2014/main" id="{06767924-F3B8-4484-9933-1A47C62432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</p:spTree>
    <p:extLst>
      <p:ext uri="{BB962C8B-B14F-4D97-AF65-F5344CB8AC3E}">
        <p14:creationId xmlns:p14="http://schemas.microsoft.com/office/powerpoint/2010/main" val="1227822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AEEE2A1-4DC7-D142-B075-C93E673B3EC7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Rencontre sur le projet ADICT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1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9D632CC-2001-DC40-B49A-AA65E29524E7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Rencontre sur le projet ADICT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4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0" y="2034000"/>
            <a:ext cx="9144000" cy="4824000"/>
          </a:xfrm>
          <a:custGeom>
            <a:avLst/>
            <a:gdLst>
              <a:gd name="connsiteX0" fmla="*/ 630000 w 9144000"/>
              <a:gd name="connsiteY0" fmla="*/ 0 h 4824000"/>
              <a:gd name="connsiteX1" fmla="*/ 899592 w 9144000"/>
              <a:gd name="connsiteY1" fmla="*/ 0 h 4824000"/>
              <a:gd name="connsiteX2" fmla="*/ 1260000 w 9144000"/>
              <a:gd name="connsiteY2" fmla="*/ 0 h 4824000"/>
              <a:gd name="connsiteX3" fmla="*/ 9144000 w 9144000"/>
              <a:gd name="connsiteY3" fmla="*/ 0 h 4824000"/>
              <a:gd name="connsiteX4" fmla="*/ 9144000 w 9144000"/>
              <a:gd name="connsiteY4" fmla="*/ 1070340 h 4824000"/>
              <a:gd name="connsiteX5" fmla="*/ 9144000 w 9144000"/>
              <a:gd name="connsiteY5" fmla="*/ 4823460 h 4824000"/>
              <a:gd name="connsiteX6" fmla="*/ 9144000 w 9144000"/>
              <a:gd name="connsiteY6" fmla="*/ 4824000 h 4824000"/>
              <a:gd name="connsiteX7" fmla="*/ 0 w 9144000"/>
              <a:gd name="connsiteY7" fmla="*/ 4824000 h 4824000"/>
              <a:gd name="connsiteX8" fmla="*/ 0 w 9144000"/>
              <a:gd name="connsiteY8" fmla="*/ 1070340 h 4824000"/>
              <a:gd name="connsiteX9" fmla="*/ 0 w 9144000"/>
              <a:gd name="connsiteY9" fmla="*/ 630000 h 4824000"/>
              <a:gd name="connsiteX10" fmla="*/ 630000 w 9144000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82400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9144000" y="4824000"/>
                </a:lnTo>
                <a:lnTo>
                  <a:pt x="0" y="4824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5B672A0-9E92-CA48-A962-00AF99B21B9F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Rencontre sur le projet ADICT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584000" y="0"/>
            <a:ext cx="7560000" cy="203438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 bwMode="gray">
          <a:xfrm rot="16200000">
            <a:off x="2160000" y="-126000"/>
            <a:ext cx="4824000" cy="9144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3078000"/>
            <a:ext cx="7236000" cy="3016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BDC5CB8-43C6-8F42-AF97-AA8F4B817033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Rencontre sur le projet ADICT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20150" y="6705600"/>
            <a:ext cx="323850" cy="1524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1E72B-448B-49F5-80E4-4E4FC9C07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4BF8A-A3FF-4A46-A7A6-FAEC93045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ED7421-7DE8-4ACA-899A-AAA5CB22DDE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4EBEFF-5AF3-4752-B837-C368976E35A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EF67A1-4536-4D3B-A2C4-C5F442333C4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E3E9CD-F200-4F4F-AA1D-66EDC1149B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BFF4B-7CEE-4BAE-A68B-A4E10B13384A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A86FE1-CA51-47EA-960A-8068564980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5E83FF-CE7A-494B-B18B-05DFEB03C6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EB8FB0-0AEE-4830-B77D-ABA7835585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511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 bwMode="gray">
          <a:xfrm>
            <a:off x="1331913" y="2034000"/>
            <a:ext cx="7811709" cy="4824000"/>
          </a:xfrm>
          <a:custGeom>
            <a:avLst/>
            <a:gdLst>
              <a:gd name="connsiteX0" fmla="*/ 899592 w 7811709"/>
              <a:gd name="connsiteY0" fmla="*/ 0 h 4824000"/>
              <a:gd name="connsiteX1" fmla="*/ 7811709 w 7811709"/>
              <a:gd name="connsiteY1" fmla="*/ 0 h 4824000"/>
              <a:gd name="connsiteX2" fmla="*/ 7811709 w 7811709"/>
              <a:gd name="connsiteY2" fmla="*/ 1070340 h 4824000"/>
              <a:gd name="connsiteX3" fmla="*/ 7811709 w 7811709"/>
              <a:gd name="connsiteY3" fmla="*/ 4824000 h 4824000"/>
              <a:gd name="connsiteX4" fmla="*/ 899592 w 7811709"/>
              <a:gd name="connsiteY4" fmla="*/ 4824000 h 4824000"/>
              <a:gd name="connsiteX5" fmla="*/ 0 w 7811709"/>
              <a:gd name="connsiteY5" fmla="*/ 4824000 h 4824000"/>
              <a:gd name="connsiteX6" fmla="*/ 0 w 7811709"/>
              <a:gd name="connsiteY6" fmla="*/ 1260000 h 4824000"/>
              <a:gd name="connsiteX7" fmla="*/ 0 w 7811709"/>
              <a:gd name="connsiteY7" fmla="*/ 1070340 h 4824000"/>
              <a:gd name="connsiteX8" fmla="*/ 0 w 7811709"/>
              <a:gd name="connsiteY8" fmla="*/ 630000 h 4824000"/>
              <a:gd name="connsiteX9" fmla="*/ 630000 w 7811709"/>
              <a:gd name="connsiteY9" fmla="*/ 0 h 4824000"/>
              <a:gd name="connsiteX10" fmla="*/ 899592 w 7811709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1709" h="4824000">
                <a:moveTo>
                  <a:pt x="899592" y="0"/>
                </a:moveTo>
                <a:lnTo>
                  <a:pt x="7811709" y="0"/>
                </a:lnTo>
                <a:lnTo>
                  <a:pt x="7811709" y="1070340"/>
                </a:lnTo>
                <a:lnTo>
                  <a:pt x="7811709" y="4824000"/>
                </a:lnTo>
                <a:lnTo>
                  <a:pt x="899592" y="4824000"/>
                </a:lnTo>
                <a:lnTo>
                  <a:pt x="0" y="4824000"/>
                </a:lnTo>
                <a:lnTo>
                  <a:pt x="0" y="1260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lnTo>
                  <a:pt x="8995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7F1B426-C5F7-3445-913F-83233968D79E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srgbClr val="FFFFFF"/>
                </a:solidFill>
              </a:rPr>
              <a:t>Rencontre sur le projet ADICT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32000" y="3258000"/>
            <a:ext cx="7812000" cy="3599677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32025" y="3077924"/>
            <a:ext cx="6588125" cy="30149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09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12930" y="2034001"/>
            <a:ext cx="7236000" cy="1998918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D2A3C0B8-D6D3-8F4A-9469-DE164D09CC5E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  <a:endParaRPr lang="fr-FR" dirty="0">
              <a:solidFill>
                <a:srgbClr val="9796A3"/>
              </a:solidFill>
            </a:endParaRP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 dirty="0">
              <a:solidFill>
                <a:srgbClr val="9796A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4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912930" y="2034682"/>
            <a:ext cx="7236000" cy="1997556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EDDE85A5-A304-AC46-A247-5AA307341C07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  <a:endParaRPr lang="fr-FR" dirty="0">
              <a:solidFill>
                <a:srgbClr val="9796A3"/>
              </a:solidFill>
            </a:endParaRP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 dirty="0">
              <a:solidFill>
                <a:srgbClr val="9796A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11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87DAAFA2-CB5C-154F-A55F-33BE3ADC0C4F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  <a:endParaRPr lang="fr-FR" dirty="0">
              <a:solidFill>
                <a:srgbClr val="9796A3"/>
              </a:solidFill>
            </a:endParaRP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 dirty="0">
              <a:solidFill>
                <a:srgbClr val="9796A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8026B25-1E0E-4148-BFE4-CE7F57B4DBA3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  <a:endParaRPr lang="fr-FR" dirty="0">
              <a:solidFill>
                <a:srgbClr val="9796A3"/>
              </a:solidFill>
            </a:endParaRP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 dirty="0">
              <a:solidFill>
                <a:srgbClr val="9796A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9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1912930" y="2034001"/>
            <a:ext cx="7236000" cy="1998000"/>
          </a:xfrm>
          <a:custGeom>
            <a:avLst/>
            <a:gdLst>
              <a:gd name="connsiteX0" fmla="*/ 630000 w 7231070"/>
              <a:gd name="connsiteY0" fmla="*/ 0 h 1998000"/>
              <a:gd name="connsiteX1" fmla="*/ 899593 w 7231070"/>
              <a:gd name="connsiteY1" fmla="*/ 0 h 1998000"/>
              <a:gd name="connsiteX2" fmla="*/ 1260000 w 7231070"/>
              <a:gd name="connsiteY2" fmla="*/ 0 h 1998000"/>
              <a:gd name="connsiteX3" fmla="*/ 7230692 w 7231070"/>
              <a:gd name="connsiteY3" fmla="*/ 0 h 1998000"/>
              <a:gd name="connsiteX4" fmla="*/ 7230692 w 7231070"/>
              <a:gd name="connsiteY4" fmla="*/ 917880 h 1998000"/>
              <a:gd name="connsiteX5" fmla="*/ 7231070 w 7231070"/>
              <a:gd name="connsiteY5" fmla="*/ 917880 h 1998000"/>
              <a:gd name="connsiteX6" fmla="*/ 7231070 w 7231070"/>
              <a:gd name="connsiteY6" fmla="*/ 1998000 h 1998000"/>
              <a:gd name="connsiteX7" fmla="*/ 7230692 w 7231070"/>
              <a:gd name="connsiteY7" fmla="*/ 1998000 h 1998000"/>
              <a:gd name="connsiteX8" fmla="*/ 899593 w 7231070"/>
              <a:gd name="connsiteY8" fmla="*/ 1998000 h 1998000"/>
              <a:gd name="connsiteX9" fmla="*/ 1 w 7231070"/>
              <a:gd name="connsiteY9" fmla="*/ 1998000 h 1998000"/>
              <a:gd name="connsiteX10" fmla="*/ 1 w 7231070"/>
              <a:gd name="connsiteY10" fmla="*/ 1260000 h 1998000"/>
              <a:gd name="connsiteX11" fmla="*/ 0 w 7231070"/>
              <a:gd name="connsiteY11" fmla="*/ 1260000 h 1998000"/>
              <a:gd name="connsiteX12" fmla="*/ 0 w 7231070"/>
              <a:gd name="connsiteY12" fmla="*/ 630000 h 1998000"/>
              <a:gd name="connsiteX13" fmla="*/ 630000 w 7231070"/>
              <a:gd name="connsiteY13" fmla="*/ 0 h 19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1070" h="1998000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8000"/>
                </a:lnTo>
                <a:lnTo>
                  <a:pt x="7230692" y="1998000"/>
                </a:lnTo>
                <a:lnTo>
                  <a:pt x="899593" y="1998000"/>
                </a:lnTo>
                <a:lnTo>
                  <a:pt x="1" y="1998000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DD76EF40-39AF-114D-B802-9A7BF8026E33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  <a:endParaRPr lang="fr-FR" dirty="0">
              <a:solidFill>
                <a:srgbClr val="9796A3"/>
              </a:solidFill>
            </a:endParaRP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 dirty="0">
              <a:solidFill>
                <a:srgbClr val="9796A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16543C-8208-C746-8389-860E1F7EC866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>
              <a:solidFill>
                <a:srgbClr val="9796A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1368425" y="1989138"/>
            <a:ext cx="7451725" cy="410368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</p:spTree>
    <p:extLst>
      <p:ext uri="{BB962C8B-B14F-4D97-AF65-F5344CB8AC3E}">
        <p14:creationId xmlns:p14="http://schemas.microsoft.com/office/powerpoint/2010/main" val="1080433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66B3CA5-DC85-D642-BB1E-AB78870C5C1F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>
              <a:solidFill>
                <a:srgbClr val="9796A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 bwMode="gray">
          <a:xfrm>
            <a:off x="1584325" y="1591200"/>
            <a:ext cx="2339975" cy="1871662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24300" y="1591200"/>
            <a:ext cx="3240088" cy="1872000"/>
          </a:xfrm>
          <a:solidFill>
            <a:schemeClr val="accent2"/>
          </a:solidFill>
        </p:spPr>
        <p:txBody>
          <a:bodyPr lIns="576000" tIns="36000" rIns="72000" bIns="36000" anchor="ctr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XX%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1584325" y="3644900"/>
            <a:ext cx="7235825" cy="24479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defRPr sz="1050"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57379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736EA4-8ED7-FB43-B0E6-2F4C224D0A71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>
              <a:solidFill>
                <a:srgbClr val="9796A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544" y="1592262"/>
            <a:ext cx="2124236" cy="3996978"/>
          </a:xfrm>
          <a:solidFill>
            <a:schemeClr val="accent2"/>
          </a:solidFill>
        </p:spPr>
        <p:txBody>
          <a:bodyPr lIns="216000" tIns="144000" rIns="36000" bIns="36000" anchor="t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XX%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15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2843808" y="1557338"/>
            <a:ext cx="5976342" cy="4535487"/>
          </a:xfrm>
        </p:spPr>
        <p:txBody>
          <a:bodyPr/>
          <a:lstStyle>
            <a:lvl1pPr>
              <a:spcBef>
                <a:spcPts val="1000"/>
              </a:spcBef>
              <a:spcAft>
                <a:spcPts val="300"/>
              </a:spcAft>
              <a:defRPr/>
            </a:lvl1pPr>
            <a:lvl2pPr marL="576000" indent="-108000"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76000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2573310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9F210F-6DEF-1540-AA69-28422869A159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>
              <a:solidFill>
                <a:srgbClr val="9796A3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4"/>
          </p:nvPr>
        </p:nvSpPr>
        <p:spPr bwMode="gray">
          <a:xfrm>
            <a:off x="1150939" y="2024063"/>
            <a:ext cx="7669212" cy="4068762"/>
          </a:xfrm>
        </p:spPr>
        <p:txBody>
          <a:bodyPr tIns="720000" bIns="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2"/>
          </p:nvPr>
        </p:nvSpPr>
        <p:spPr>
          <a:xfrm>
            <a:off x="1763713" y="6318053"/>
            <a:ext cx="7056437" cy="216000"/>
          </a:xfrm>
        </p:spPr>
        <p:txBody>
          <a:bodyPr/>
          <a:lstStyle/>
          <a:p>
            <a:r>
              <a:rPr lang="fr-FR"/>
              <a:t>Rencontre sur le projet ADICT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84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57571-4AE3-40EF-B447-1491105494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20F311-BC9A-45DA-82C1-20B10002A1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5626EC-22BB-4022-88A8-36C94131AA8C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D38F3F-476B-4B87-BA23-550B69874F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8ED8CB-EDA7-4377-93DD-7BD952E58C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7D7608-7678-4D96-9EC6-7305008370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527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963BB18-7B06-3E4F-9FED-7CFA30A3049A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>
              <a:solidFill>
                <a:srgbClr val="9796A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>
                <a:solidFill>
                  <a:srgbClr val="9796A3"/>
                </a:solidFill>
              </a:rPr>
              <a:t>Rencontre sur le projet ADICT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 bwMode="gray">
          <a:xfrm>
            <a:off x="1763713" y="1989138"/>
            <a:ext cx="5437187" cy="324008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63713" y="5356260"/>
            <a:ext cx="252412" cy="7302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42755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légende 1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9829" y="5356260"/>
            <a:ext cx="252412" cy="73025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158871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légende 2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95945" y="5356260"/>
            <a:ext cx="252412" cy="7302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74987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légende 3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12060" y="5356260"/>
            <a:ext cx="252412" cy="73025"/>
          </a:xfr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391102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légende 4</a:t>
            </a:r>
          </a:p>
        </p:txBody>
      </p:sp>
    </p:spTree>
    <p:extLst>
      <p:ext uri="{BB962C8B-B14F-4D97-AF65-F5344CB8AC3E}">
        <p14:creationId xmlns:p14="http://schemas.microsoft.com/office/powerpoint/2010/main" val="29663745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68313" y="800100"/>
            <a:ext cx="8207375" cy="612775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6"/>
          </p:nvPr>
        </p:nvSpPr>
        <p:spPr>
          <a:xfrm>
            <a:off x="468313" y="1592263"/>
            <a:ext cx="8207375" cy="4249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12/06/2017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Kick off partenaires - GRDF ADICT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860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12/06/2017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Données - Réseau CHANGE Gazpar - 23 mars 2018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36C-AA27-461D-8DD4-17FE34A61C24}" type="slidenum">
              <a:rPr lang="ru-RU"/>
              <a:pPr>
                <a:defRPr/>
              </a:pPr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3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166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50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0" y="2034000"/>
            <a:ext cx="9144000" cy="4824000"/>
          </a:xfrm>
          <a:custGeom>
            <a:avLst/>
            <a:gdLst>
              <a:gd name="connsiteX0" fmla="*/ 630000 w 9144000"/>
              <a:gd name="connsiteY0" fmla="*/ 0 h 4824000"/>
              <a:gd name="connsiteX1" fmla="*/ 899592 w 9144000"/>
              <a:gd name="connsiteY1" fmla="*/ 0 h 4824000"/>
              <a:gd name="connsiteX2" fmla="*/ 1260000 w 9144000"/>
              <a:gd name="connsiteY2" fmla="*/ 0 h 4824000"/>
              <a:gd name="connsiteX3" fmla="*/ 9144000 w 9144000"/>
              <a:gd name="connsiteY3" fmla="*/ 0 h 4824000"/>
              <a:gd name="connsiteX4" fmla="*/ 9144000 w 9144000"/>
              <a:gd name="connsiteY4" fmla="*/ 1070340 h 4824000"/>
              <a:gd name="connsiteX5" fmla="*/ 9144000 w 9144000"/>
              <a:gd name="connsiteY5" fmla="*/ 4823460 h 4824000"/>
              <a:gd name="connsiteX6" fmla="*/ 9144000 w 9144000"/>
              <a:gd name="connsiteY6" fmla="*/ 4824000 h 4824000"/>
              <a:gd name="connsiteX7" fmla="*/ 0 w 9144000"/>
              <a:gd name="connsiteY7" fmla="*/ 4824000 h 4824000"/>
              <a:gd name="connsiteX8" fmla="*/ 0 w 9144000"/>
              <a:gd name="connsiteY8" fmla="*/ 1070340 h 4824000"/>
              <a:gd name="connsiteX9" fmla="*/ 0 w 9144000"/>
              <a:gd name="connsiteY9" fmla="*/ 630000 h 4824000"/>
              <a:gd name="connsiteX10" fmla="*/ 630000 w 9144000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82400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9144000" y="4824000"/>
                </a:lnTo>
                <a:lnTo>
                  <a:pt x="0" y="4824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44F2446-1492-453D-ACD4-11C2FF736A02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96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84000" y="0"/>
            <a:ext cx="7560000" cy="203438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 bwMode="gray">
          <a:xfrm rot="16200000">
            <a:off x="2160000" y="-126000"/>
            <a:ext cx="4824000" cy="9144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3078000"/>
            <a:ext cx="7236000" cy="3016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188FDA3-6E14-470C-BB2D-FB472431503E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20150" y="6705600"/>
            <a:ext cx="323850" cy="1524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81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 bwMode="gray">
          <a:xfrm>
            <a:off x="1331913" y="2034000"/>
            <a:ext cx="7811709" cy="4824000"/>
          </a:xfrm>
          <a:custGeom>
            <a:avLst/>
            <a:gdLst>
              <a:gd name="connsiteX0" fmla="*/ 899592 w 7811709"/>
              <a:gd name="connsiteY0" fmla="*/ 0 h 4824000"/>
              <a:gd name="connsiteX1" fmla="*/ 7811709 w 7811709"/>
              <a:gd name="connsiteY1" fmla="*/ 0 h 4824000"/>
              <a:gd name="connsiteX2" fmla="*/ 7811709 w 7811709"/>
              <a:gd name="connsiteY2" fmla="*/ 1070340 h 4824000"/>
              <a:gd name="connsiteX3" fmla="*/ 7811709 w 7811709"/>
              <a:gd name="connsiteY3" fmla="*/ 4824000 h 4824000"/>
              <a:gd name="connsiteX4" fmla="*/ 899592 w 7811709"/>
              <a:gd name="connsiteY4" fmla="*/ 4824000 h 4824000"/>
              <a:gd name="connsiteX5" fmla="*/ 0 w 7811709"/>
              <a:gd name="connsiteY5" fmla="*/ 4824000 h 4824000"/>
              <a:gd name="connsiteX6" fmla="*/ 0 w 7811709"/>
              <a:gd name="connsiteY6" fmla="*/ 1260000 h 4824000"/>
              <a:gd name="connsiteX7" fmla="*/ 0 w 7811709"/>
              <a:gd name="connsiteY7" fmla="*/ 1070340 h 4824000"/>
              <a:gd name="connsiteX8" fmla="*/ 0 w 7811709"/>
              <a:gd name="connsiteY8" fmla="*/ 630000 h 4824000"/>
              <a:gd name="connsiteX9" fmla="*/ 630000 w 7811709"/>
              <a:gd name="connsiteY9" fmla="*/ 0 h 4824000"/>
              <a:gd name="connsiteX10" fmla="*/ 899592 w 7811709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1709" h="4824000">
                <a:moveTo>
                  <a:pt x="899592" y="0"/>
                </a:moveTo>
                <a:lnTo>
                  <a:pt x="7811709" y="0"/>
                </a:lnTo>
                <a:lnTo>
                  <a:pt x="7811709" y="1070340"/>
                </a:lnTo>
                <a:lnTo>
                  <a:pt x="7811709" y="4824000"/>
                </a:lnTo>
                <a:lnTo>
                  <a:pt x="899592" y="4824000"/>
                </a:lnTo>
                <a:lnTo>
                  <a:pt x="0" y="4824000"/>
                </a:lnTo>
                <a:lnTo>
                  <a:pt x="0" y="1260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lnTo>
                  <a:pt x="8995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2DB61FD-4C10-4A3D-B3A5-9280AE50427E}" type="datetime1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2000" y="3258000"/>
            <a:ext cx="7812000" cy="3599677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32025" y="3077924"/>
            <a:ext cx="6588125" cy="30149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1"/>
            <a:ext cx="7236000" cy="1998918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12930" y="2034682"/>
            <a:ext cx="7236000" cy="1997556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59556D-4093-498D-B84F-F5040B7A6A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6A3430-D4E1-4224-AF6D-8A784B3CC052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BCA983-E193-49BE-A167-5F75A7977A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8A2E17-3DDE-4B5A-8FE0-98C15D2BA8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C90D22-6AE5-42CC-A9C9-C425D2F604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62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363D951-4801-4CE4-994F-F71C8930CD4D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2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657C119C-9FF3-4265-A74F-DEFB2592FEE6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1912930" y="2034001"/>
            <a:ext cx="7236000" cy="1998000"/>
          </a:xfrm>
          <a:custGeom>
            <a:avLst/>
            <a:gdLst>
              <a:gd name="connsiteX0" fmla="*/ 630000 w 7231070"/>
              <a:gd name="connsiteY0" fmla="*/ 0 h 1998000"/>
              <a:gd name="connsiteX1" fmla="*/ 899593 w 7231070"/>
              <a:gd name="connsiteY1" fmla="*/ 0 h 1998000"/>
              <a:gd name="connsiteX2" fmla="*/ 1260000 w 7231070"/>
              <a:gd name="connsiteY2" fmla="*/ 0 h 1998000"/>
              <a:gd name="connsiteX3" fmla="*/ 7230692 w 7231070"/>
              <a:gd name="connsiteY3" fmla="*/ 0 h 1998000"/>
              <a:gd name="connsiteX4" fmla="*/ 7230692 w 7231070"/>
              <a:gd name="connsiteY4" fmla="*/ 917880 h 1998000"/>
              <a:gd name="connsiteX5" fmla="*/ 7231070 w 7231070"/>
              <a:gd name="connsiteY5" fmla="*/ 917880 h 1998000"/>
              <a:gd name="connsiteX6" fmla="*/ 7231070 w 7231070"/>
              <a:gd name="connsiteY6" fmla="*/ 1998000 h 1998000"/>
              <a:gd name="connsiteX7" fmla="*/ 7230692 w 7231070"/>
              <a:gd name="connsiteY7" fmla="*/ 1998000 h 1998000"/>
              <a:gd name="connsiteX8" fmla="*/ 899593 w 7231070"/>
              <a:gd name="connsiteY8" fmla="*/ 1998000 h 1998000"/>
              <a:gd name="connsiteX9" fmla="*/ 1 w 7231070"/>
              <a:gd name="connsiteY9" fmla="*/ 1998000 h 1998000"/>
              <a:gd name="connsiteX10" fmla="*/ 1 w 7231070"/>
              <a:gd name="connsiteY10" fmla="*/ 1260000 h 1998000"/>
              <a:gd name="connsiteX11" fmla="*/ 0 w 7231070"/>
              <a:gd name="connsiteY11" fmla="*/ 1260000 h 1998000"/>
              <a:gd name="connsiteX12" fmla="*/ 0 w 7231070"/>
              <a:gd name="connsiteY12" fmla="*/ 630000 h 1998000"/>
              <a:gd name="connsiteX13" fmla="*/ 630000 w 7231070"/>
              <a:gd name="connsiteY13" fmla="*/ 0 h 19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1070" h="1998000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8000"/>
                </a:lnTo>
                <a:lnTo>
                  <a:pt x="7230692" y="1998000"/>
                </a:lnTo>
                <a:lnTo>
                  <a:pt x="899593" y="1998000"/>
                </a:lnTo>
                <a:lnTo>
                  <a:pt x="1" y="1998000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8197A840-86ED-47C9-965B-C7D4536BA6CA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50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461472-4D02-4E3B-8474-CDB85EE37559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1368425" y="1989138"/>
            <a:ext cx="7451725" cy="410368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</p:spTree>
    <p:extLst>
      <p:ext uri="{BB962C8B-B14F-4D97-AF65-F5344CB8AC3E}">
        <p14:creationId xmlns:p14="http://schemas.microsoft.com/office/powerpoint/2010/main" val="16096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E97C64-61DE-4E7F-9C8C-7D44FFD87C3A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 bwMode="gray">
          <a:xfrm>
            <a:off x="1584325" y="1591200"/>
            <a:ext cx="2339975" cy="1871662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24300" y="1591200"/>
            <a:ext cx="3240088" cy="1872000"/>
          </a:xfrm>
          <a:solidFill>
            <a:schemeClr val="accent2"/>
          </a:solidFill>
        </p:spPr>
        <p:txBody>
          <a:bodyPr lIns="576000" tIns="36000" rIns="72000" bIns="36000" anchor="ctr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XX%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1584325" y="3644900"/>
            <a:ext cx="7235825" cy="24479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defRPr sz="1050"/>
            </a:lvl2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001229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D84D98-8EA5-4077-9CAA-CF8D6085A95A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544" y="1592262"/>
            <a:ext cx="2124236" cy="3996978"/>
          </a:xfrm>
          <a:solidFill>
            <a:schemeClr val="accent2"/>
          </a:solidFill>
        </p:spPr>
        <p:txBody>
          <a:bodyPr lIns="216000" tIns="144000" rIns="36000" bIns="36000" anchor="t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XX%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5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2843808" y="1557338"/>
            <a:ext cx="5976342" cy="4535487"/>
          </a:xfrm>
        </p:spPr>
        <p:txBody>
          <a:bodyPr/>
          <a:lstStyle>
            <a:lvl1pPr>
              <a:spcBef>
                <a:spcPts val="1000"/>
              </a:spcBef>
              <a:spcAft>
                <a:spcPts val="300"/>
              </a:spcAft>
              <a:defRPr/>
            </a:lvl1pPr>
            <a:lvl2pPr marL="576000" indent="-108000"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76000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3006857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695E54-0000-4780-9DB7-3A9BB1262BE7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4"/>
          </p:nvPr>
        </p:nvSpPr>
        <p:spPr bwMode="gray">
          <a:xfrm>
            <a:off x="1150939" y="2024063"/>
            <a:ext cx="7669212" cy="4068762"/>
          </a:xfrm>
        </p:spPr>
        <p:txBody>
          <a:bodyPr tIns="720000" bIns="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82422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D5FD9DE-4B38-4885-927B-78757AF221B9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 bwMode="gray">
          <a:xfrm>
            <a:off x="1763713" y="1989138"/>
            <a:ext cx="5437187" cy="324008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63713" y="5356260"/>
            <a:ext cx="252412" cy="7302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42755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1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9829" y="5356260"/>
            <a:ext cx="252412" cy="73025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158871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2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95945" y="5356260"/>
            <a:ext cx="252412" cy="7302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74987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3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12060" y="5356260"/>
            <a:ext cx="252412" cy="73025"/>
          </a:xfr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391102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4</a:t>
            </a:r>
          </a:p>
        </p:txBody>
      </p:sp>
    </p:spTree>
    <p:extLst>
      <p:ext uri="{BB962C8B-B14F-4D97-AF65-F5344CB8AC3E}">
        <p14:creationId xmlns:p14="http://schemas.microsoft.com/office/powerpoint/2010/main" val="1004004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68313" y="800100"/>
            <a:ext cx="8207375" cy="612775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6"/>
          </p:nvPr>
        </p:nvSpPr>
        <p:spPr>
          <a:xfrm>
            <a:off x="468313" y="1592263"/>
            <a:ext cx="8207375" cy="4249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12/06/2017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Kick off partenaires - GRDF ADICT </a:t>
            </a:r>
          </a:p>
        </p:txBody>
      </p:sp>
    </p:spTree>
    <p:extLst>
      <p:ext uri="{BB962C8B-B14F-4D97-AF65-F5344CB8AC3E}">
        <p14:creationId xmlns:p14="http://schemas.microsoft.com/office/powerpoint/2010/main" val="401392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1FB50F-4490-4187-9F50-380F32A92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9876C-F9C6-47AF-9BC7-FAE34BB4D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2C833E-CE8E-49E7-8B29-5055635A3C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71BB23-45F7-4061-A59F-C68ABE7DF5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D71829-B1B6-4104-9398-2A2BB751D2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6CB42-E995-4CD9-923E-452411442A1C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0640B3-037B-4DEC-84BA-9D8AA99CE1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94DE98-64C9-4A65-9AC8-121995D61A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E791DB-7BF4-4343-98E5-F403725FA1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819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CE43EE-B8B5-4BF8-AAAF-237784CBBC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5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0" y="2034000"/>
            <a:ext cx="9144000" cy="4824000"/>
          </a:xfrm>
          <a:custGeom>
            <a:avLst/>
            <a:gdLst>
              <a:gd name="connsiteX0" fmla="*/ 630000 w 9144000"/>
              <a:gd name="connsiteY0" fmla="*/ 0 h 4824000"/>
              <a:gd name="connsiteX1" fmla="*/ 899592 w 9144000"/>
              <a:gd name="connsiteY1" fmla="*/ 0 h 4824000"/>
              <a:gd name="connsiteX2" fmla="*/ 1260000 w 9144000"/>
              <a:gd name="connsiteY2" fmla="*/ 0 h 4824000"/>
              <a:gd name="connsiteX3" fmla="*/ 9144000 w 9144000"/>
              <a:gd name="connsiteY3" fmla="*/ 0 h 4824000"/>
              <a:gd name="connsiteX4" fmla="*/ 9144000 w 9144000"/>
              <a:gd name="connsiteY4" fmla="*/ 1070340 h 4824000"/>
              <a:gd name="connsiteX5" fmla="*/ 9144000 w 9144000"/>
              <a:gd name="connsiteY5" fmla="*/ 4823460 h 4824000"/>
              <a:gd name="connsiteX6" fmla="*/ 9144000 w 9144000"/>
              <a:gd name="connsiteY6" fmla="*/ 4824000 h 4824000"/>
              <a:gd name="connsiteX7" fmla="*/ 0 w 9144000"/>
              <a:gd name="connsiteY7" fmla="*/ 4824000 h 4824000"/>
              <a:gd name="connsiteX8" fmla="*/ 0 w 9144000"/>
              <a:gd name="connsiteY8" fmla="*/ 1070340 h 4824000"/>
              <a:gd name="connsiteX9" fmla="*/ 0 w 9144000"/>
              <a:gd name="connsiteY9" fmla="*/ 630000 h 4824000"/>
              <a:gd name="connsiteX10" fmla="*/ 630000 w 9144000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82400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9144000" y="4824000"/>
                </a:lnTo>
                <a:lnTo>
                  <a:pt x="0" y="4824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44F2446-1492-453D-ACD4-11C2FF736A02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BE2049-A3C7-477D-B2DF-2F17F54AC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76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84000" y="0"/>
            <a:ext cx="7560000" cy="203438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 bwMode="gray">
          <a:xfrm rot="16200000">
            <a:off x="2160000" y="-126000"/>
            <a:ext cx="4824000" cy="9144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3078000"/>
            <a:ext cx="7236000" cy="3016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188FDA3-6E14-470C-BB2D-FB472431503E}" type="datetimeFigureOut">
              <a:rPr lang="fr-FR" smtClean="0"/>
              <a:pPr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20150" y="6705600"/>
            <a:ext cx="323850" cy="1524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5685540-F9F0-4FFE-878A-19B641E00D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04" y="0"/>
            <a:ext cx="2032796" cy="20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7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 bwMode="gray">
          <a:xfrm>
            <a:off x="1331913" y="2034000"/>
            <a:ext cx="7811709" cy="4824000"/>
          </a:xfrm>
          <a:custGeom>
            <a:avLst/>
            <a:gdLst>
              <a:gd name="connsiteX0" fmla="*/ 899592 w 7811709"/>
              <a:gd name="connsiteY0" fmla="*/ 0 h 4824000"/>
              <a:gd name="connsiteX1" fmla="*/ 7811709 w 7811709"/>
              <a:gd name="connsiteY1" fmla="*/ 0 h 4824000"/>
              <a:gd name="connsiteX2" fmla="*/ 7811709 w 7811709"/>
              <a:gd name="connsiteY2" fmla="*/ 1070340 h 4824000"/>
              <a:gd name="connsiteX3" fmla="*/ 7811709 w 7811709"/>
              <a:gd name="connsiteY3" fmla="*/ 4824000 h 4824000"/>
              <a:gd name="connsiteX4" fmla="*/ 899592 w 7811709"/>
              <a:gd name="connsiteY4" fmla="*/ 4824000 h 4824000"/>
              <a:gd name="connsiteX5" fmla="*/ 0 w 7811709"/>
              <a:gd name="connsiteY5" fmla="*/ 4824000 h 4824000"/>
              <a:gd name="connsiteX6" fmla="*/ 0 w 7811709"/>
              <a:gd name="connsiteY6" fmla="*/ 1260000 h 4824000"/>
              <a:gd name="connsiteX7" fmla="*/ 0 w 7811709"/>
              <a:gd name="connsiteY7" fmla="*/ 1070340 h 4824000"/>
              <a:gd name="connsiteX8" fmla="*/ 0 w 7811709"/>
              <a:gd name="connsiteY8" fmla="*/ 630000 h 4824000"/>
              <a:gd name="connsiteX9" fmla="*/ 630000 w 7811709"/>
              <a:gd name="connsiteY9" fmla="*/ 0 h 4824000"/>
              <a:gd name="connsiteX10" fmla="*/ 899592 w 7811709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1709" h="4824000">
                <a:moveTo>
                  <a:pt x="899592" y="0"/>
                </a:moveTo>
                <a:lnTo>
                  <a:pt x="7811709" y="0"/>
                </a:lnTo>
                <a:lnTo>
                  <a:pt x="7811709" y="1070340"/>
                </a:lnTo>
                <a:lnTo>
                  <a:pt x="7811709" y="4824000"/>
                </a:lnTo>
                <a:lnTo>
                  <a:pt x="899592" y="4824000"/>
                </a:lnTo>
                <a:lnTo>
                  <a:pt x="0" y="4824000"/>
                </a:lnTo>
                <a:lnTo>
                  <a:pt x="0" y="1260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lnTo>
                  <a:pt x="89959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2DB61FD-4C10-4A3D-B3A5-9280AE50427E}" type="datetime1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2000" y="3258000"/>
            <a:ext cx="7812000" cy="3599677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32025" y="3077924"/>
            <a:ext cx="6588125" cy="30149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54F18-6F9C-41F1-9DDF-6766279B6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512"/>
            <a:ext cx="1167363" cy="11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7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1"/>
            <a:ext cx="7236000" cy="1998918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5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5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4B3AD9-CAAA-46FD-B124-15A4E88D64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1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12930" y="2034682"/>
            <a:ext cx="7236000" cy="1997556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5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5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BD7A1C-FCB9-4692-8D1C-91B44BF12B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5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5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5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363D951-4801-4CE4-994F-F71C8930CD4D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D44A06-F367-4951-A4F7-4F20DE428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5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5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657C119C-9FF3-4265-A74F-DEFB2592FEE6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69EB40-3799-49A6-816B-AB7C7CD447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99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1912930" y="2034001"/>
            <a:ext cx="7236000" cy="1998000"/>
          </a:xfrm>
          <a:custGeom>
            <a:avLst/>
            <a:gdLst>
              <a:gd name="connsiteX0" fmla="*/ 630000 w 7231070"/>
              <a:gd name="connsiteY0" fmla="*/ 0 h 1998000"/>
              <a:gd name="connsiteX1" fmla="*/ 899593 w 7231070"/>
              <a:gd name="connsiteY1" fmla="*/ 0 h 1998000"/>
              <a:gd name="connsiteX2" fmla="*/ 1260000 w 7231070"/>
              <a:gd name="connsiteY2" fmla="*/ 0 h 1998000"/>
              <a:gd name="connsiteX3" fmla="*/ 7230692 w 7231070"/>
              <a:gd name="connsiteY3" fmla="*/ 0 h 1998000"/>
              <a:gd name="connsiteX4" fmla="*/ 7230692 w 7231070"/>
              <a:gd name="connsiteY4" fmla="*/ 917880 h 1998000"/>
              <a:gd name="connsiteX5" fmla="*/ 7231070 w 7231070"/>
              <a:gd name="connsiteY5" fmla="*/ 917880 h 1998000"/>
              <a:gd name="connsiteX6" fmla="*/ 7231070 w 7231070"/>
              <a:gd name="connsiteY6" fmla="*/ 1998000 h 1998000"/>
              <a:gd name="connsiteX7" fmla="*/ 7230692 w 7231070"/>
              <a:gd name="connsiteY7" fmla="*/ 1998000 h 1998000"/>
              <a:gd name="connsiteX8" fmla="*/ 899593 w 7231070"/>
              <a:gd name="connsiteY8" fmla="*/ 1998000 h 1998000"/>
              <a:gd name="connsiteX9" fmla="*/ 1 w 7231070"/>
              <a:gd name="connsiteY9" fmla="*/ 1998000 h 1998000"/>
              <a:gd name="connsiteX10" fmla="*/ 1 w 7231070"/>
              <a:gd name="connsiteY10" fmla="*/ 1260000 h 1998000"/>
              <a:gd name="connsiteX11" fmla="*/ 0 w 7231070"/>
              <a:gd name="connsiteY11" fmla="*/ 1260000 h 1998000"/>
              <a:gd name="connsiteX12" fmla="*/ 0 w 7231070"/>
              <a:gd name="connsiteY12" fmla="*/ 630000 h 1998000"/>
              <a:gd name="connsiteX13" fmla="*/ 630000 w 7231070"/>
              <a:gd name="connsiteY13" fmla="*/ 0 h 19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1070" h="1998000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8000"/>
                </a:lnTo>
                <a:lnTo>
                  <a:pt x="7230692" y="1998000"/>
                </a:lnTo>
                <a:lnTo>
                  <a:pt x="899593" y="1998000"/>
                </a:lnTo>
                <a:lnTo>
                  <a:pt x="1" y="1998000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5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5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8197A840-86ED-47C9-965B-C7D4536BA6CA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1C91A4-5594-4180-AF9B-F9E79B8BC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6" y="103436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979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461472-4D02-4E3B-8474-CDB85EE37559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1368425" y="1989138"/>
            <a:ext cx="7451725" cy="410368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</p:spTree>
    <p:extLst>
      <p:ext uri="{BB962C8B-B14F-4D97-AF65-F5344CB8AC3E}">
        <p14:creationId xmlns:p14="http://schemas.microsoft.com/office/powerpoint/2010/main" val="127662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3FF6-0929-4AE8-B78E-7C30274CC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FDA9FD-D8BA-4CF3-B336-3CAA0D34B57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ED2086-6D98-4205-A4E8-97CB933EA03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EB29ED-987C-4BED-A05E-4E4185EE72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6DBEA4-F350-4D4E-AEA2-785FDCBB03CF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5669DA-5BA2-472A-9904-631AD4D19E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2274BA-1D2D-421E-8CF9-D6FE5EA54E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11332-AADF-493F-AB5D-547031B29B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255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E97C64-61DE-4E7F-9C8C-7D44FFD87C3A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 bwMode="gray">
          <a:xfrm>
            <a:off x="1584325" y="1591200"/>
            <a:ext cx="2339975" cy="1871662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24300" y="1591200"/>
            <a:ext cx="3240088" cy="1872000"/>
          </a:xfrm>
          <a:solidFill>
            <a:schemeClr val="accent5"/>
          </a:solidFill>
        </p:spPr>
        <p:txBody>
          <a:bodyPr lIns="576000" tIns="36000" rIns="72000" bIns="36000" anchor="ctr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XX%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1584325" y="3644900"/>
            <a:ext cx="7235825" cy="24479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defRPr sz="1050"/>
            </a:lvl2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024164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D84D98-8EA5-4077-9CAA-CF8D6085A95A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544" y="1592262"/>
            <a:ext cx="2124236" cy="3996978"/>
          </a:xfrm>
          <a:solidFill>
            <a:schemeClr val="accent5"/>
          </a:solidFill>
        </p:spPr>
        <p:txBody>
          <a:bodyPr lIns="216000" tIns="144000" rIns="36000" bIns="36000" anchor="t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XX%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5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2843808" y="1557338"/>
            <a:ext cx="5976342" cy="4535487"/>
          </a:xfrm>
        </p:spPr>
        <p:txBody>
          <a:bodyPr/>
          <a:lstStyle>
            <a:lvl1pPr>
              <a:spcBef>
                <a:spcPts val="1000"/>
              </a:spcBef>
              <a:spcAft>
                <a:spcPts val="300"/>
              </a:spcAft>
              <a:defRPr/>
            </a:lvl1pPr>
            <a:lvl2pPr marL="576000" indent="-108000"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76000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4024758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695E54-0000-4780-9DB7-3A9BB1262BE7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4"/>
          </p:nvPr>
        </p:nvSpPr>
        <p:spPr bwMode="gray">
          <a:xfrm>
            <a:off x="1150939" y="2024063"/>
            <a:ext cx="7669212" cy="4068762"/>
          </a:xfrm>
        </p:spPr>
        <p:txBody>
          <a:bodyPr tIns="720000" bIns="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6678120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D5FD9DE-4B38-4885-927B-78757AF221B9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 bwMode="gray">
          <a:xfrm>
            <a:off x="1763713" y="1989138"/>
            <a:ext cx="5437187" cy="324008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63713" y="5356260"/>
            <a:ext cx="252412" cy="7302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42755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1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9829" y="5356260"/>
            <a:ext cx="252412" cy="73025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158871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2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95945" y="5356260"/>
            <a:ext cx="252412" cy="7302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74987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3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12060" y="5356260"/>
            <a:ext cx="252412" cy="73025"/>
          </a:xfr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391102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4</a:t>
            </a:r>
          </a:p>
        </p:txBody>
      </p:sp>
    </p:spTree>
    <p:extLst>
      <p:ext uri="{BB962C8B-B14F-4D97-AF65-F5344CB8AC3E}">
        <p14:creationId xmlns:p14="http://schemas.microsoft.com/office/powerpoint/2010/main" val="31272119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able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D5FD9DE-4B38-4885-927B-78757AF221B9}" type="datetime1">
              <a:rPr lang="fr-FR" smtClean="0"/>
              <a:t>16/09/2020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6E6C7-A7CE-46F2-9BB7-FAF5F6829F5D}"/>
              </a:ext>
            </a:extLst>
          </p:cNvPr>
          <p:cNvSpPr/>
          <p:nvPr userDrawn="1"/>
        </p:nvSpPr>
        <p:spPr>
          <a:xfrm>
            <a:off x="0" y="5868759"/>
            <a:ext cx="9154129" cy="9892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0E77-7046-4F47-A5AD-2D417C3A457C}"/>
              </a:ext>
            </a:extLst>
          </p:cNvPr>
          <p:cNvSpPr/>
          <p:nvPr userDrawn="1"/>
        </p:nvSpPr>
        <p:spPr>
          <a:xfrm>
            <a:off x="1" y="0"/>
            <a:ext cx="1547664" cy="11525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32A9CF-8709-43AD-9EA1-C2E798044F0F}"/>
              </a:ext>
            </a:extLst>
          </p:cNvPr>
          <p:cNvSpPr/>
          <p:nvPr userDrawn="1"/>
        </p:nvSpPr>
        <p:spPr>
          <a:xfrm>
            <a:off x="7875194" y="85832"/>
            <a:ext cx="1080120" cy="10801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28" t="-3328" r="-3328" b="-3328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09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68313" y="800100"/>
            <a:ext cx="8207375" cy="612775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6"/>
          </p:nvPr>
        </p:nvSpPr>
        <p:spPr>
          <a:xfrm>
            <a:off x="468313" y="1592263"/>
            <a:ext cx="8207375" cy="4249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9E3CD45-D8D9-42E7-A5A7-EC12465698EB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t>16/09/2020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>
              <a:solidFill>
                <a:srgbClr val="9796A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1763713" y="6318053"/>
            <a:ext cx="7056437" cy="216000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9796A3"/>
                </a:solidFill>
              </a:rPr>
              <a:t>Données_GRDF</a:t>
            </a:r>
          </a:p>
        </p:txBody>
      </p:sp>
    </p:spTree>
    <p:extLst>
      <p:ext uri="{BB962C8B-B14F-4D97-AF65-F5344CB8AC3E}">
        <p14:creationId xmlns:p14="http://schemas.microsoft.com/office/powerpoint/2010/main" val="9110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24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D25D90-658E-4846-A42E-30B16CD488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C010C7-165D-4E8D-A296-1A2EF5B07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4F798-B98B-467B-86B0-F3F5ABC532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DB7A68E-DC3E-4C60-9EE7-C55DB1BC8F5A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FA93CC-5D27-4191-9CFE-5FFB30F50E0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345FA-A363-4D22-A7DE-03C0D158D5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1ED5BDC-892C-4ED8-B823-2585CB55613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C6A77A0-C0CD-4640-AA45-4E08B4214F6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439997" cy="10803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8">
            <a:extLst>
              <a:ext uri="{FF2B5EF4-FFF2-40B4-BE49-F238E27FC236}">
                <a16:creationId xmlns:a16="http://schemas.microsoft.com/office/drawing/2014/main" id="{85725DD1-017E-4AD1-8228-F0D84DD2A8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88F0BC92-3551-4DC3-AF44-8FD9CAA23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713" y="404814"/>
            <a:ext cx="7056433" cy="11525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6026B30-6F1B-4926-8232-1426E7D6A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68427" y="1989140"/>
            <a:ext cx="7451729" cy="4103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  <a:p>
            <a:pPr lvl="5"/>
            <a:r>
              <a:rPr lang="fr-FR"/>
              <a:t>Texte de niveau 6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BE8FE24-FE7A-405D-A770-02D29F7169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820156" y="6705596"/>
            <a:ext cx="321823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" b="0" i="0" u="none" strike="noStrike" kern="1200" cap="none" spc="0" baseline="0">
                <a:solidFill>
                  <a:srgbClr val="FFFFFF"/>
                </a:solidFill>
                <a:uFillTx/>
                <a:latin typeface="Avenir LT Std 55 Roman"/>
              </a:defRPr>
            </a:lvl1pPr>
          </a:lstStyle>
          <a:p>
            <a:pPr lvl="0"/>
            <a:fld id="{704910EF-D4E9-4ECD-BE6D-92D03E369049}" type="datetime1">
              <a:rPr lang="fr-FR"/>
              <a:pPr lvl="0"/>
              <a:t>16/09/2020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EAFC4C-93A3-4B14-8954-5C68A85A1D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763713" y="6318055"/>
            <a:ext cx="7056433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750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1pPr>
          </a:lstStyle>
          <a:p>
            <a:pPr lvl="0"/>
            <a:r>
              <a:rPr lang="fr-FR"/>
              <a:t>Rencontre sur le projet ADICT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6D45E20-57FC-4784-A748-D69FE117AB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243892" y="6705596"/>
            <a:ext cx="576264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600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1pPr>
          </a:lstStyle>
          <a:p>
            <a:pPr lvl="0"/>
            <a:fld id="{AB286A34-5041-4A6C-AD87-C1B44D1CE7D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marL="0" marR="0" lvl="0" indent="0" algn="l" defTabSz="6858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175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1pPr>
    </p:titleStyle>
    <p:bodyStyle>
      <a:lvl1pPr marL="0" marR="0" lvl="0" indent="0" algn="l" defTabSz="685800" rtl="0" fontAlgn="auto" hangingPunct="1">
        <a:lnSpc>
          <a:spcPct val="110000"/>
        </a:lnSpc>
        <a:spcBef>
          <a:spcPts val="1125"/>
        </a:spcBef>
        <a:spcAft>
          <a:spcPts val="600"/>
        </a:spcAft>
        <a:buNone/>
        <a:tabLst/>
        <a:defRPr lang="fr-FR" sz="1200" b="0" i="0" u="none" strike="noStrike" kern="1200" cap="none" spc="0" baseline="0">
          <a:solidFill>
            <a:srgbClr val="009BC4"/>
          </a:solidFill>
          <a:uFillTx/>
          <a:latin typeface="Avenir LT Std 65 Medium"/>
        </a:defRPr>
      </a:lvl1pPr>
      <a:lvl2pPr marL="0" marR="0" lvl="1" indent="0" algn="l" defTabSz="685800" rtl="0" fontAlgn="auto" hangingPunct="1">
        <a:lnSpc>
          <a:spcPct val="110000"/>
        </a:lnSpc>
        <a:spcBef>
          <a:spcPts val="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2pPr>
      <a:lvl3pPr marL="296997" marR="0" lvl="2" indent="0" algn="l" defTabSz="685800" rtl="0" fontAlgn="auto" hangingPunct="1">
        <a:lnSpc>
          <a:spcPct val="110000"/>
        </a:lnSpc>
        <a:spcBef>
          <a:spcPts val="1125"/>
        </a:spcBef>
        <a:spcAft>
          <a:spcPts val="600"/>
        </a:spcAft>
        <a:buNone/>
        <a:tabLst/>
        <a:defRPr lang="fr-FR" sz="1050" b="0" i="0" u="none" strike="noStrike" kern="1200" cap="none" spc="0" baseline="0">
          <a:solidFill>
            <a:srgbClr val="009BC4"/>
          </a:solidFill>
          <a:uFillTx/>
          <a:latin typeface="Avenir LT Std 65 Medium"/>
        </a:defRPr>
      </a:lvl3pPr>
      <a:lvl4pPr marL="296997" marR="0" lvl="3" indent="0" algn="l" defTabSz="685800" rtl="0" fontAlgn="auto" hangingPunct="1">
        <a:lnSpc>
          <a:spcPct val="110000"/>
        </a:lnSpc>
        <a:spcBef>
          <a:spcPts val="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4pPr>
      <a:lvl5pPr marL="810002" marR="0" lvl="4" indent="0" algn="l" defTabSz="685800" rtl="0" fontAlgn="auto" hangingPunct="1">
        <a:lnSpc>
          <a:spcPct val="110000"/>
        </a:lnSpc>
        <a:spcBef>
          <a:spcPts val="1125"/>
        </a:spcBef>
        <a:spcAft>
          <a:spcPts val="600"/>
        </a:spcAft>
        <a:buNone/>
        <a:tabLst/>
        <a:defRPr lang="fr-FR" sz="900" b="0" i="0" u="none" strike="noStrike" kern="1200" cap="none" spc="0" baseline="0">
          <a:solidFill>
            <a:srgbClr val="9796A3"/>
          </a:solidFill>
          <a:uFillTx/>
          <a:latin typeface="Avenir LT Std 65 Medium"/>
        </a:defRPr>
      </a:lvl5pPr>
      <a:lvl6pPr marL="810002" marR="0" lvl="5" indent="0" algn="l" defTabSz="6858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788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7A141379-3008-47F4-A8F0-9863960D0D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439997" cy="10803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8">
            <a:extLst>
              <a:ext uri="{FF2B5EF4-FFF2-40B4-BE49-F238E27FC236}">
                <a16:creationId xmlns:a16="http://schemas.microsoft.com/office/drawing/2014/main" id="{AE9A4EBC-363E-4A63-93BF-0FE5CDEB201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18504"/>
            <a:ext cx="9144000" cy="5394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2DDF1064-8935-4635-B728-65E60F1837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1896" y="404814"/>
            <a:ext cx="6738259" cy="560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118A91E-DA76-4A2B-8F2E-77DDEF7E3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68427" y="1989140"/>
            <a:ext cx="7451729" cy="41036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  <a:p>
            <a:pPr lvl="5"/>
            <a:r>
              <a:rPr lang="fr-FR"/>
              <a:t>Texte de niveau 6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626B155-B5D8-4909-9F24-DF407E846CC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820146" y="6705596"/>
            <a:ext cx="321823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" b="0" i="0" u="none" strike="noStrike" kern="1200" cap="none" spc="0" baseline="0">
                <a:solidFill>
                  <a:srgbClr val="FFFFFF"/>
                </a:solidFill>
                <a:uFillTx/>
                <a:latin typeface="Avenir LT Std 55 Roman"/>
              </a:defRPr>
            </a:lvl1pPr>
          </a:lstStyle>
          <a:p>
            <a:pPr lvl="0"/>
            <a:r>
              <a:rPr lang="fr-FR"/>
              <a:t>12/06/2017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A048D37-2EC0-4F24-B0FA-051D0183FB6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763713" y="6318055"/>
            <a:ext cx="7056433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1pPr>
          </a:lstStyle>
          <a:p>
            <a:pPr lvl="0"/>
            <a:r>
              <a:rPr lang="fr-FR"/>
              <a:t>Kick off partenaires - GRDF ADICT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A7EDBFE-51DC-439E-8AF5-979DF0615FD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243892" y="6705596"/>
            <a:ext cx="576264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1pPr>
          </a:lstStyle>
          <a:p>
            <a:pPr lvl="0"/>
            <a:fld id="{46C31EEF-1533-4218-9D2B-B9D4B8F6987C}" type="slidenum">
              <a:t>‹N°›</a:t>
            </a:fld>
            <a:endParaRPr lang="fr-FR"/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702760D6-082C-471F-95C7-7A9CE7890987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8036" t="4914" r="6971" b="19523"/>
          <a:stretch>
            <a:fillRect/>
          </a:stretch>
        </p:blipFill>
        <p:spPr>
          <a:xfrm>
            <a:off x="1459382" y="469324"/>
            <a:ext cx="556668" cy="49604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0" name="Grouper 18">
            <a:extLst>
              <a:ext uri="{FF2B5EF4-FFF2-40B4-BE49-F238E27FC236}">
                <a16:creationId xmlns:a16="http://schemas.microsoft.com/office/drawing/2014/main" id="{CBD46C89-F784-4020-B015-3436425DAC87}"/>
              </a:ext>
            </a:extLst>
          </p:cNvPr>
          <p:cNvGrpSpPr/>
          <p:nvPr/>
        </p:nvGrpSpPr>
        <p:grpSpPr>
          <a:xfrm>
            <a:off x="1595015" y="255748"/>
            <a:ext cx="299072" cy="298121"/>
            <a:chOff x="1595015" y="255748"/>
            <a:chExt cx="299072" cy="298121"/>
          </a:xfrm>
        </p:grpSpPr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052EFC1C-9B17-47E1-8191-C121E1B0FAC6}"/>
                </a:ext>
              </a:extLst>
            </p:cNvPr>
            <p:cNvSpPr txBox="1"/>
            <p:nvPr/>
          </p:nvSpPr>
          <p:spPr>
            <a:xfrm>
              <a:off x="1595015" y="255748"/>
              <a:ext cx="299072" cy="298121"/>
            </a:xfrm>
            <a:prstGeom prst="rect">
              <a:avLst/>
            </a:prstGeom>
            <a:solidFill>
              <a:srgbClr val="FFFFFF"/>
            </a:solidFill>
            <a:ln w="6345" cap="flat">
              <a:solidFill>
                <a:srgbClr val="009BC4"/>
              </a:solidFill>
              <a:prstDash val="solid"/>
              <a:miter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1" i="0" u="none" strike="noStrike" kern="1200" cap="none" spc="0" baseline="0">
                <a:solidFill>
                  <a:srgbClr val="009BC4"/>
                </a:solidFill>
                <a:uFillTx/>
                <a:latin typeface="Avenir LT Std 55 Roman"/>
              </a:endParaRPr>
            </a:p>
          </p:txBody>
        </p:sp>
        <p:grpSp>
          <p:nvGrpSpPr>
            <p:cNvPr id="12" name="Grouper 20">
              <a:extLst>
                <a:ext uri="{FF2B5EF4-FFF2-40B4-BE49-F238E27FC236}">
                  <a16:creationId xmlns:a16="http://schemas.microsoft.com/office/drawing/2014/main" id="{8DE15781-CF79-4356-86FD-82E9B58FFCA9}"/>
                </a:ext>
              </a:extLst>
            </p:cNvPr>
            <p:cNvGrpSpPr/>
            <p:nvPr/>
          </p:nvGrpSpPr>
          <p:grpSpPr>
            <a:xfrm>
              <a:off x="1663449" y="346813"/>
              <a:ext cx="162205" cy="116001"/>
              <a:chOff x="1663449" y="346813"/>
              <a:chExt cx="162205" cy="116001"/>
            </a:xfrm>
          </p:grpSpPr>
          <p:cxnSp>
            <p:nvCxnSpPr>
              <p:cNvPr id="13" name="Connecteur droit avec flèche 13">
                <a:extLst>
                  <a:ext uri="{FF2B5EF4-FFF2-40B4-BE49-F238E27FC236}">
                    <a16:creationId xmlns:a16="http://schemas.microsoft.com/office/drawing/2014/main" id="{658732C1-5B45-4E9E-BB70-F6DFB05663E7}"/>
                  </a:ext>
                </a:extLst>
              </p:cNvPr>
              <p:cNvCxnSpPr/>
              <p:nvPr/>
            </p:nvCxnSpPr>
            <p:spPr>
              <a:xfrm flipH="1">
                <a:off x="1663449" y="462814"/>
                <a:ext cx="162205" cy="0"/>
              </a:xfrm>
              <a:prstGeom prst="straightConnector1">
                <a:avLst/>
              </a:prstGeom>
              <a:noFill/>
              <a:ln w="6345" cap="sq">
                <a:solidFill>
                  <a:srgbClr val="009BC4"/>
                </a:solidFill>
                <a:prstDash val="solid"/>
                <a:round/>
                <a:headEnd type="arrow"/>
              </a:ln>
            </p:spPr>
          </p:cxnSp>
          <p:cxnSp>
            <p:nvCxnSpPr>
              <p:cNvPr id="14" name="Connecteur droit avec flèche 14">
                <a:extLst>
                  <a:ext uri="{FF2B5EF4-FFF2-40B4-BE49-F238E27FC236}">
                    <a16:creationId xmlns:a16="http://schemas.microsoft.com/office/drawing/2014/main" id="{BD5A53BE-AC35-4E7B-856F-00BC18176007}"/>
                  </a:ext>
                </a:extLst>
              </p:cNvPr>
              <p:cNvCxnSpPr/>
              <p:nvPr/>
            </p:nvCxnSpPr>
            <p:spPr>
              <a:xfrm flipH="1">
                <a:off x="1663449" y="346813"/>
                <a:ext cx="162205" cy="0"/>
              </a:xfrm>
              <a:prstGeom prst="straightConnector1">
                <a:avLst/>
              </a:prstGeom>
              <a:noFill/>
              <a:ln w="6345" cap="sq">
                <a:solidFill>
                  <a:srgbClr val="009BC4"/>
                </a:solidFill>
                <a:prstDash val="solid"/>
                <a:round/>
                <a:tailEnd type="arrow"/>
              </a:ln>
            </p:spPr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1pPr>
    </p:titleStyle>
    <p:bodyStyle>
      <a:lvl1pPr marL="0" marR="0" lvl="0" indent="0" algn="l" defTabSz="914400" rtl="0" fontAlgn="auto" hangingPunct="1">
        <a:lnSpc>
          <a:spcPct val="110000"/>
        </a:lnSpc>
        <a:spcBef>
          <a:spcPts val="1500"/>
        </a:spcBef>
        <a:spcAft>
          <a:spcPts val="800"/>
        </a:spcAft>
        <a:buNone/>
        <a:tabLst/>
        <a:defRPr lang="fr-FR" sz="1600" b="0" i="0" u="none" strike="noStrike" kern="1200" cap="none" spc="0" baseline="0">
          <a:solidFill>
            <a:srgbClr val="009BC4"/>
          </a:solidFill>
          <a:uFillTx/>
          <a:latin typeface="Avenir LT Std 65 Medium"/>
        </a:defRPr>
      </a:lvl1pPr>
      <a:lvl2pPr marL="0" marR="0" lvl="1" indent="0" algn="l" defTabSz="914400" rtl="0" fontAlgn="auto" hangingPunct="1">
        <a:lnSpc>
          <a:spcPct val="110000"/>
        </a:lnSpc>
        <a:spcBef>
          <a:spcPts val="0"/>
        </a:spcBef>
        <a:spcAft>
          <a:spcPts val="0"/>
        </a:spcAft>
        <a:buNone/>
        <a:tabLst/>
        <a:defRPr lang="fr-FR" sz="1200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2pPr>
      <a:lvl3pPr marL="395999" marR="0" lvl="2" indent="0" algn="l" defTabSz="914400" rtl="0" fontAlgn="auto" hangingPunct="1">
        <a:lnSpc>
          <a:spcPct val="110000"/>
        </a:lnSpc>
        <a:spcBef>
          <a:spcPts val="1500"/>
        </a:spcBef>
        <a:spcAft>
          <a:spcPts val="800"/>
        </a:spcAft>
        <a:buNone/>
        <a:tabLst/>
        <a:defRPr lang="fr-FR" sz="1400" b="0" i="0" u="none" strike="noStrike" kern="1200" cap="none" spc="0" baseline="0">
          <a:solidFill>
            <a:srgbClr val="009BC4"/>
          </a:solidFill>
          <a:uFillTx/>
          <a:latin typeface="Avenir LT Std 65 Medium"/>
        </a:defRPr>
      </a:lvl3pPr>
      <a:lvl4pPr marL="395999" marR="0" lvl="3" indent="0" algn="l" defTabSz="914400" rtl="0" fontAlgn="auto" hangingPunct="1">
        <a:lnSpc>
          <a:spcPct val="110000"/>
        </a:lnSpc>
        <a:spcBef>
          <a:spcPts val="0"/>
        </a:spcBef>
        <a:spcAft>
          <a:spcPts val="0"/>
        </a:spcAft>
        <a:buNone/>
        <a:tabLst/>
        <a:defRPr lang="fr-FR" sz="1200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4pPr>
      <a:lvl5pPr marL="1079997" marR="0" lvl="4" indent="0" algn="l" defTabSz="914400" rtl="0" fontAlgn="auto" hangingPunct="1">
        <a:lnSpc>
          <a:spcPct val="110000"/>
        </a:lnSpc>
        <a:spcBef>
          <a:spcPts val="1500"/>
        </a:spcBef>
        <a:spcAft>
          <a:spcPts val="800"/>
        </a:spcAft>
        <a:buNone/>
        <a:tabLst/>
        <a:defRPr lang="fr-FR" sz="1200" b="0" i="0" u="none" strike="noStrike" kern="1200" cap="none" spc="0" baseline="0">
          <a:solidFill>
            <a:srgbClr val="9796A3"/>
          </a:solidFill>
          <a:uFillTx/>
          <a:latin typeface="Avenir LT Std 65 Medium"/>
        </a:defRPr>
      </a:lvl5pPr>
      <a:lvl6pPr marL="1079997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050" b="0" i="0" u="none" strike="noStrike" kern="1200" cap="none" spc="0" baseline="0">
          <a:solidFill>
            <a:srgbClr val="9796A3"/>
          </a:solidFill>
          <a:uFillTx/>
          <a:latin typeface="Avenir LT Std 55 Roman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440000" cy="10803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763712" y="404813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68425" y="1989138"/>
            <a:ext cx="7451725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20150" y="6705600"/>
            <a:ext cx="321821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740C887-AD53-2A4D-98E9-6428C5CBC868}" type="datetime1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16/09/2020</a:t>
            </a:fld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63713" y="6318053"/>
            <a:ext cx="7056437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fr-FR"/>
              <a:t>Rencontre sur le projet ADICT</a:t>
            </a:r>
            <a:endParaRPr lang="fr-FR" dirty="0">
              <a:solidFill>
                <a:srgbClr val="9796A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705600"/>
            <a:ext cx="576261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9796A3"/>
                </a:solidFill>
              </a:rPr>
              <a:pPr/>
              <a:t>‹N°›</a:t>
            </a:fld>
            <a:endParaRPr lang="fr-FR" dirty="0">
              <a:solidFill>
                <a:srgbClr val="9796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0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900" b="0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96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39600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440000" cy="10803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763712" y="404813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68425" y="1989138"/>
            <a:ext cx="7451725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20150" y="6705600"/>
            <a:ext cx="321821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840206C-2C22-4A63-8F22-F4AB98B66C96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63713" y="6318053"/>
            <a:ext cx="7056437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705600"/>
            <a:ext cx="576261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4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900" b="0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96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39600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440000" cy="10803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763712" y="404813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68425" y="1989138"/>
            <a:ext cx="7451725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20150" y="6705600"/>
            <a:ext cx="321821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840206C-2C22-4A63-8F22-F4AB98B66C96}" type="datetime1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63713" y="6318053"/>
            <a:ext cx="7056437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fr-FR"/>
              <a:t>GRDF ADICT _ Atelier Fonctionnel &amp; 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705600"/>
            <a:ext cx="576261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83F476-2C1C-4065-B234-7CF05653523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" y="5958271"/>
            <a:ext cx="62998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900" b="0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600" kern="1200">
          <a:solidFill>
            <a:schemeClr val="accent5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96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400" kern="1200">
          <a:solidFill>
            <a:schemeClr val="accent5"/>
          </a:solidFill>
          <a:latin typeface="+mj-lt"/>
          <a:ea typeface="+mn-ea"/>
          <a:cs typeface="+mn-cs"/>
        </a:defRPr>
      </a:lvl3pPr>
      <a:lvl4pPr marL="39600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hyperlink" Target="http://fondationscp.wikidot.com/dossier-personnel-du-dr-haures" TargetMode="External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microsoft.com/office/2007/relationships/hdphoto" Target="../media/hdphoto2.wdp"/><Relationship Id="rId10" Type="http://schemas.openxmlformats.org/officeDocument/2006/relationships/image" Target="../media/image47.svg"/><Relationship Id="rId19" Type="http://schemas.openxmlformats.org/officeDocument/2006/relationships/image" Target="../media/image55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microsoft.com/office/2007/relationships/hdphoto" Target="../media/hdphoto3.wdp"/><Relationship Id="rId9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2C2437-FEE7-42BF-BD2F-2671D27C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t="24484"/>
          <a:stretch/>
        </p:blipFill>
        <p:spPr>
          <a:xfrm>
            <a:off x="0" y="2047163"/>
            <a:ext cx="9144000" cy="4810297"/>
          </a:xfrm>
          <a:prstGeom prst="snipRoundRect">
            <a:avLst>
              <a:gd name="adj1" fmla="val 12537"/>
              <a:gd name="adj2" fmla="val 0"/>
            </a:avLst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D7FF16-3D96-4BC1-AD2C-DCBA8585C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C31DC1D-4AA4-4D4E-9700-C43B21D83AA5}"/>
              </a:ext>
            </a:extLst>
          </p:cNvPr>
          <p:cNvSpPr txBox="1">
            <a:spLocks/>
          </p:cNvSpPr>
          <p:nvPr/>
        </p:nvSpPr>
        <p:spPr>
          <a:xfrm>
            <a:off x="2393949" y="2335104"/>
            <a:ext cx="6588123" cy="3014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10000"/>
              </a:lnSpc>
              <a:spcBef>
                <a:spcPts val="1125"/>
              </a:spcBef>
              <a:spcAft>
                <a:spcPts val="60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9BC4"/>
                </a:solidFill>
                <a:uFillTx/>
                <a:latin typeface="Avenir LT Std 65 Medium"/>
              </a:defRPr>
            </a:lvl1pPr>
            <a:lvl2pPr marL="0" marR="0" lvl="1" indent="0" algn="l" defTabSz="6858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2pPr>
            <a:lvl3pPr marL="296997" marR="0" lvl="2" indent="0" algn="l" defTabSz="685800" rtl="0" fontAlgn="auto" hangingPunct="1">
              <a:lnSpc>
                <a:spcPct val="110000"/>
              </a:lnSpc>
              <a:spcBef>
                <a:spcPts val="1125"/>
              </a:spcBef>
              <a:spcAft>
                <a:spcPts val="600"/>
              </a:spcAft>
              <a:buNone/>
              <a:tabLst/>
              <a:defRPr lang="fr-FR" sz="1050" b="0" i="0" u="none" strike="noStrike" kern="1200" cap="none" spc="0" baseline="0">
                <a:solidFill>
                  <a:srgbClr val="009BC4"/>
                </a:solidFill>
                <a:uFillTx/>
                <a:latin typeface="Avenir LT Std 65 Medium"/>
              </a:defRPr>
            </a:lvl3pPr>
            <a:lvl4pPr marL="296997" marR="0" lvl="3" indent="0" algn="l" defTabSz="6858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4pPr>
            <a:lvl5pPr marL="810002" marR="0" lvl="4" indent="0" algn="l" defTabSz="685800" rtl="0" fontAlgn="auto" hangingPunct="1">
              <a:lnSpc>
                <a:spcPct val="110000"/>
              </a:lnSpc>
              <a:spcBef>
                <a:spcPts val="1125"/>
              </a:spcBef>
              <a:spcAft>
                <a:spcPts val="600"/>
              </a:spcAft>
              <a:buNone/>
              <a:tabLst/>
              <a:defRPr lang="fr-FR" sz="900" b="0" i="0" u="none" strike="noStrike" kern="1200" cap="none" spc="0" baseline="0">
                <a:solidFill>
                  <a:srgbClr val="9796A3"/>
                </a:solidFill>
                <a:uFillTx/>
                <a:latin typeface="Avenir LT Std 65 Medium"/>
              </a:defRPr>
            </a:lvl5pPr>
            <a:lvl6pPr marL="810002" marR="0" lvl="5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788" b="0" i="0" u="none" strike="noStrike" kern="1200" cap="none" spc="0" baseline="0">
                <a:solidFill>
                  <a:srgbClr val="9796A3"/>
                </a:solidFill>
                <a:uFillTx/>
                <a:latin typeface="Avenir LT Std 55 Roman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200" dirty="0">
                <a:solidFill>
                  <a:srgbClr val="FFFFFF"/>
                </a:solidFill>
                <a:latin typeface="Avenir LT Std 35 Light" panose="020B0402020203020204" pitchFamily="34" charset="0"/>
                <a:cs typeface="Arial" pitchFamily="34"/>
              </a:rPr>
              <a:t>Projet GRDF ADICT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FFFFFF"/>
                </a:solidFill>
                <a:latin typeface="Avenir LT Std 35 Light" panose="020B0402020203020204" pitchFamily="34" charset="0"/>
                <a:cs typeface="Arial" pitchFamily="34"/>
              </a:rPr>
              <a:t>Accès aux Données Individuelles de Clients par des Tiers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Avenir LT Std 35 Light" panose="020B0402020203020204" pitchFamily="34" charset="0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Avenir LT Std 35 Light" panose="020B0402020203020204" pitchFamily="34" charset="0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Avenir LT Std 35 Light" panose="020B0402020203020204" pitchFamily="34" charset="0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Avenir LT Std 35 Light" panose="020B0402020203020204" pitchFamily="34" charset="0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Avenir LT Std 35 Light" panose="020B0402020203020204" pitchFamily="34" charset="0"/>
              <a:cs typeface="Arial" pitchFamily="3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FF"/>
              </a:solidFill>
              <a:latin typeface="Avenir LT Std 35 Light" panose="020B0402020203020204" pitchFamily="34" charset="0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16/09/2020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73E0C0-E1D4-4059-8B1D-E317B34D9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83" y="248971"/>
            <a:ext cx="881463" cy="8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2C2437-FEE7-42BF-BD2F-2671D27C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t="24484"/>
          <a:stretch/>
        </p:blipFill>
        <p:spPr>
          <a:xfrm>
            <a:off x="0" y="2047163"/>
            <a:ext cx="9144000" cy="4810297"/>
          </a:xfrm>
          <a:prstGeom prst="snipRoundRect">
            <a:avLst>
              <a:gd name="adj1" fmla="val 12537"/>
              <a:gd name="adj2" fmla="val 0"/>
            </a:avLst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D7FF16-3D96-4BC1-AD2C-DCBA8585C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>
                <a:solidFill>
                  <a:srgbClr val="FFFFFF">
                    <a:alpha val="0"/>
                  </a:srgbClr>
                </a:solidFill>
              </a:rPr>
              <a:pPr/>
              <a:t>10</a:t>
            </a:fld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gray">
          <a:xfrm>
            <a:off x="2501677" y="651652"/>
            <a:ext cx="6480398" cy="1349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Contact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09BBC-55AE-45DC-8D43-2141D342C184}"/>
              </a:ext>
            </a:extLst>
          </p:cNvPr>
          <p:cNvSpPr/>
          <p:nvPr/>
        </p:nvSpPr>
        <p:spPr>
          <a:xfrm>
            <a:off x="790574" y="2332622"/>
            <a:ext cx="81057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Aft>
                <a:spcPts val="1200"/>
              </a:spcAft>
            </a:pPr>
            <a:r>
              <a:rPr lang="fr-FR" sz="2400" b="1" dirty="0">
                <a:solidFill>
                  <a:schemeClr val="bg1"/>
                </a:solidFill>
              </a:rPr>
              <a:t>Pour toute question, écrivez-nous à :</a:t>
            </a:r>
          </a:p>
          <a:p>
            <a:pPr lvl="1" algn="r">
              <a:spcAft>
                <a:spcPts val="600"/>
              </a:spcAft>
            </a:pPr>
            <a:r>
              <a:rPr lang="fr-FR" sz="2800" b="1" dirty="0">
                <a:solidFill>
                  <a:schemeClr val="bg1"/>
                </a:solidFill>
              </a:rPr>
              <a:t>equipe-grdf-adict@grdf.fr</a:t>
            </a:r>
          </a:p>
        </p:txBody>
      </p:sp>
      <p:pic>
        <p:nvPicPr>
          <p:cNvPr id="10" name="Graphique 9" descr="E-mail">
            <a:extLst>
              <a:ext uri="{FF2B5EF4-FFF2-40B4-BE49-F238E27FC236}">
                <a16:creationId xmlns:a16="http://schemas.microsoft.com/office/drawing/2014/main" id="{EE7492AB-7789-4D8A-AB97-8C780920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8176" y="2817029"/>
            <a:ext cx="562303" cy="5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7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4661AD01-0AFC-43C0-9347-20D73C1BBB45}"/>
              </a:ext>
            </a:extLst>
          </p:cNvPr>
          <p:cNvSpPr/>
          <p:nvPr/>
        </p:nvSpPr>
        <p:spPr>
          <a:xfrm>
            <a:off x="310373" y="1362704"/>
            <a:ext cx="8523254" cy="93284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agometrica BT" panose="020B0506020202040206" pitchFamily="34" charset="0"/>
                <a:ea typeface="+mn-ea"/>
                <a:cs typeface="+mn-cs"/>
              </a:rPr>
              <a:t>Le rôle de GRDF s’inscrit dans le cadre de sa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agometrica BT" panose="020B0506020202040206" pitchFamily="34" charset="0"/>
                <a:ea typeface="+mn-ea"/>
                <a:cs typeface="+mn-cs"/>
              </a:rPr>
              <a:t>mission de service public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agometrica BT" panose="020B0506020202040206" pitchFamily="34" charset="0"/>
                <a:ea typeface="+mn-ea"/>
                <a:cs typeface="+mn-cs"/>
              </a:rPr>
              <a:t>et dans le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agometrica BT" panose="020B0506020202040206" pitchFamily="34" charset="0"/>
                <a:ea typeface="+mn-ea"/>
                <a:cs typeface="+mn-cs"/>
              </a:rPr>
              <a:t>respect de la réglementation en vigueur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agometrica BT" panose="020B0506020202040206" pitchFamily="34" charset="0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1287F5D-C34B-4B41-B813-022A3A11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r-FR" b="1">
                <a:ea typeface="+mn-ea"/>
                <a:cs typeface="+mn-cs"/>
              </a:rPr>
              <a:t>Mise à disposition des données</a:t>
            </a:r>
            <a:br>
              <a:rPr lang="fr-FR" b="1">
                <a:ea typeface="+mn-ea"/>
                <a:cs typeface="+mn-cs"/>
              </a:rPr>
            </a:br>
            <a:r>
              <a:rPr lang="fr-FR" sz="1600" b="1">
                <a:ea typeface="+mn-ea"/>
                <a:cs typeface="+mn-cs"/>
              </a:rPr>
              <a:t>Contribuer à la MDE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56000" y="2607203"/>
            <a:ext cx="43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23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3A1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Veiller à la sécurité et à la confidentialité des données</a:t>
            </a:r>
          </a:p>
          <a:p>
            <a:pPr marL="182563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3A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Respecter les règles de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protection des données à caractère personnel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(RGPD*)</a:t>
            </a:r>
          </a:p>
          <a:p>
            <a:pPr marL="182563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3A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Développer des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interfaces sécurisées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de mise à disposition des données</a:t>
            </a:r>
          </a:p>
          <a:p>
            <a:pPr marL="182563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A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Gérer avec exemplarité le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consentement des consommateurs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pour la diffusion de données aux acteurs tiers à l’externe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000" y="2607203"/>
            <a:ext cx="43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9163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3A1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Favoriser l’utilisation des données </a:t>
            </a:r>
          </a:p>
          <a:p>
            <a:pPr marL="265113" marR="0" lvl="0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3A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Développer la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connaissance des données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et partager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leurs principes d’utilisation et de diffusion </a:t>
            </a:r>
          </a:p>
          <a:p>
            <a:pPr marL="265113" marR="0" lvl="0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3A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Mettre à disposition les données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aux acteurs concernés par des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canaux adaptés</a:t>
            </a:r>
          </a:p>
          <a:p>
            <a:pPr marL="265113" marR="0" lvl="0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A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Accompagner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les utilisateurs de ces données pour en renforcer la valeur ajoutée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1630" y="5427221"/>
            <a:ext cx="7012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GRDF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n’a pas vocation à développer des activités marchandes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à partir de ses données. Celles-ci sont au service de la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performance opérationnelle de l’entreprise,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relations avec les autorités concédantes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, de la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politique énergétique des territoires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, de la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satisfaction client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et de la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maîtrise de l’énergie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 panose="020B0503020203020204" pitchFamily="34" charset="0"/>
                <a:ea typeface="Avenir LT Std 55 Roman" panose="020B05030202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riangle isocèle 28"/>
          <p:cNvSpPr/>
          <p:nvPr/>
        </p:nvSpPr>
        <p:spPr>
          <a:xfrm rot="10800000">
            <a:off x="2051128" y="5233474"/>
            <a:ext cx="576064" cy="215740"/>
          </a:xfrm>
          <a:prstGeom prst="triangl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9BC4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0" name="Triangle isocèle 29"/>
          <p:cNvSpPr/>
          <p:nvPr/>
        </p:nvSpPr>
        <p:spPr>
          <a:xfrm rot="10800000">
            <a:off x="6516810" y="5233474"/>
            <a:ext cx="576064" cy="215740"/>
          </a:xfrm>
          <a:prstGeom prst="triangl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9BC4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BEADF01-5FFB-433B-8F6F-0499E900E487}"/>
              </a:ext>
            </a:extLst>
          </p:cNvPr>
          <p:cNvGrpSpPr/>
          <p:nvPr/>
        </p:nvGrpSpPr>
        <p:grpSpPr>
          <a:xfrm>
            <a:off x="437095" y="2624246"/>
            <a:ext cx="576000" cy="576000"/>
            <a:chOff x="4863034" y="7643629"/>
            <a:chExt cx="1357496" cy="1357496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5B5ECEC-F4B0-4FD4-AFA1-5FD3A38D1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915" r="10915"/>
            <a:stretch/>
          </p:blipFill>
          <p:spPr>
            <a:xfrm>
              <a:off x="4863034" y="7643629"/>
              <a:ext cx="1357496" cy="13574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dash"/>
            </a:ln>
            <a:effectLst/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746E8405-671D-42E2-95C0-389D22C1C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2428" y="8173405"/>
              <a:ext cx="793053" cy="468348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6AD41BB-D739-4E58-8008-3E5859FF7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2428" y="8036605"/>
              <a:ext cx="793053" cy="136800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5300481" y="6381328"/>
            <a:ext cx="4032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9796A3">
                    <a:lumMod val="5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* RGPD : Règlement Général sur la Protection des Données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5C1FB0E-47B1-4993-BB5E-2EA4259B8E65}"/>
              </a:ext>
            </a:extLst>
          </p:cNvPr>
          <p:cNvGrpSpPr/>
          <p:nvPr/>
        </p:nvGrpSpPr>
        <p:grpSpPr>
          <a:xfrm>
            <a:off x="5001048" y="2543904"/>
            <a:ext cx="581764" cy="616367"/>
            <a:chOff x="4997894" y="1916832"/>
            <a:chExt cx="581764" cy="616367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79D9DC6-7FB2-4FBB-BC1D-88B6A435F5DF}"/>
                </a:ext>
              </a:extLst>
            </p:cNvPr>
            <p:cNvSpPr/>
            <p:nvPr/>
          </p:nvSpPr>
          <p:spPr>
            <a:xfrm>
              <a:off x="5000776" y="1957210"/>
              <a:ext cx="576000" cy="575989"/>
            </a:xfrm>
            <a:prstGeom prst="ellipse">
              <a:avLst/>
            </a:prstGeom>
            <a:solidFill>
              <a:srgbClr val="71C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pic>
          <p:nvPicPr>
            <p:cNvPr id="10" name="Graphique 9" descr="Cadenas">
              <a:extLst>
                <a:ext uri="{FF2B5EF4-FFF2-40B4-BE49-F238E27FC236}">
                  <a16:creationId xmlns:a16="http://schemas.microsoft.com/office/drawing/2014/main" id="{346EA2BB-9741-4646-92DD-426C956F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97894" y="1916832"/>
              <a:ext cx="581764" cy="58176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CDB0940-D5EE-4683-80ED-0039E9FAA3A2}"/>
              </a:ext>
            </a:extLst>
          </p:cNvPr>
          <p:cNvSpPr/>
          <p:nvPr/>
        </p:nvSpPr>
        <p:spPr>
          <a:xfrm>
            <a:off x="212636" y="2492896"/>
            <a:ext cx="4253046" cy="275153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CB739D-415E-497F-9290-9CAA23F17A80}"/>
              </a:ext>
            </a:extLst>
          </p:cNvPr>
          <p:cNvSpPr/>
          <p:nvPr/>
        </p:nvSpPr>
        <p:spPr>
          <a:xfrm>
            <a:off x="4678318" y="2492896"/>
            <a:ext cx="4253046" cy="275153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6C45-A335-403F-816C-B249B0160150}"/>
              </a:ext>
            </a:extLst>
          </p:cNvPr>
          <p:cNvSpPr/>
          <p:nvPr/>
        </p:nvSpPr>
        <p:spPr>
          <a:xfrm>
            <a:off x="0" y="5562213"/>
            <a:ext cx="1013095" cy="108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74FEF08-BE0F-43D8-87EB-B7B5E2B4EFBF}"/>
              </a:ext>
            </a:extLst>
          </p:cNvPr>
          <p:cNvGrpSpPr/>
          <p:nvPr/>
        </p:nvGrpSpPr>
        <p:grpSpPr>
          <a:xfrm>
            <a:off x="168000" y="5562213"/>
            <a:ext cx="1423630" cy="1001903"/>
            <a:chOff x="-1404664" y="4005064"/>
            <a:chExt cx="694520" cy="45838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E98F7E6-872C-463D-98C4-E9E5F7791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07" b="89977" l="3462" r="96692">
                          <a14:foregroundMark x1="22154" y1="43007" x2="22154" y2="43007"/>
                          <a14:foregroundMark x1="12154" y1="46737" x2="12154" y2="46737"/>
                          <a14:foregroundMark x1="3692" y1="49417" x2="3692" y2="49417"/>
                          <a14:foregroundMark x1="5077" y1="58275" x2="5077" y2="58275"/>
                          <a14:foregroundMark x1="7000" y1="69231" x2="7000" y2="69231"/>
                          <a14:foregroundMark x1="10385" y1="79837" x2="10385" y2="79837"/>
                          <a14:foregroundMark x1="16385" y1="82051" x2="16385" y2="82051"/>
                          <a14:foregroundMark x1="35615" y1="72960" x2="35615" y2="72960"/>
                          <a14:foregroundMark x1="39692" y1="72960" x2="39692" y2="72960"/>
                          <a14:foregroundMark x1="32231" y1="74825" x2="32231" y2="74825"/>
                          <a14:foregroundMark x1="45846" y1="69464" x2="45846" y2="69464"/>
                          <a14:foregroundMark x1="80077" y1="57925" x2="80077" y2="57925"/>
                          <a14:foregroundMark x1="73538" y1="58275" x2="73538" y2="58275"/>
                          <a14:foregroundMark x1="94000" y1="44056" x2="94000" y2="44056"/>
                          <a14:foregroundMark x1="94923" y1="48019" x2="94923" y2="48019"/>
                          <a14:foregroundMark x1="96692" y1="51748" x2="96692" y2="51748"/>
                          <a14:foregroundMark x1="56615" y1="29837" x2="56615" y2="29837"/>
                          <a14:foregroundMark x1="49692" y1="32284" x2="49692" y2="32284"/>
                          <a14:foregroundMark x1="61538" y1="27739" x2="61538" y2="27739"/>
                          <a14:foregroundMark x1="85231" y1="54429" x2="85231" y2="54429"/>
                          <a14:foregroundMark x1="23769" y1="80420" x2="23769" y2="804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-1404664" y="4005064"/>
              <a:ext cx="694520" cy="45838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2DA977-7FC6-43A5-A1F0-4D4B30B7FC6B}"/>
                </a:ext>
              </a:extLst>
            </p:cNvPr>
            <p:cNvSpPr/>
            <p:nvPr/>
          </p:nvSpPr>
          <p:spPr>
            <a:xfrm rot="20748977">
              <a:off x="-1345437" y="4162247"/>
              <a:ext cx="576064" cy="144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 w="12700" cmpd="sng">
                    <a:solidFill>
                      <a:srgbClr val="C90100"/>
                    </a:solidFill>
                    <a:prstDash val="solid"/>
                  </a:ln>
                  <a:solidFill>
                    <a:srgbClr val="C901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MDE</a:t>
              </a:r>
              <a:endParaRPr kumimoji="0" lang="fr-FR" sz="1200" b="1" i="0" u="none" strike="noStrike" kern="1200" cap="none" spc="0" normalizeH="0" baseline="0" noProof="0">
                <a:ln w="12700" cmpd="sng">
                  <a:solidFill>
                    <a:srgbClr val="C90100"/>
                  </a:solidFill>
                  <a:prstDash val="solid"/>
                </a:ln>
                <a:solidFill>
                  <a:srgbClr val="C901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A0B21F-1156-4E10-BD15-4A32FFE717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9796A3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9796A3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74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6543C-8208-C746-8389-860E1F7EC866}" type="datetime1">
              <a:rPr kumimoji="0" lang="fr-FR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16/09/2020</a:t>
            </a:fld>
            <a:endParaRPr kumimoji="0" lang="fr-FR" sz="1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0"/>
                </a:srgbClr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9796A3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9796A3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63713" y="404813"/>
            <a:ext cx="7056437" cy="1152525"/>
          </a:xfrm>
        </p:spPr>
        <p:txBody>
          <a:bodyPr/>
          <a:lstStyle/>
          <a:p>
            <a:r>
              <a:rPr lang="fr-FR" sz="2400" dirty="0"/>
              <a:t>GRDF ADICT : un service d’accès aux données individuelles de consommation par API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88020" y="1552600"/>
            <a:ext cx="1656184" cy="1044000"/>
          </a:xfrm>
          <a:prstGeom prst="roundRect">
            <a:avLst>
              <a:gd name="adj" fmla="val 855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Quoi ?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88020" y="3066512"/>
            <a:ext cx="1656184" cy="1044000"/>
          </a:xfrm>
          <a:prstGeom prst="roundRect">
            <a:avLst>
              <a:gd name="adj" fmla="val 855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Pour qui ?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88020" y="4431281"/>
            <a:ext cx="1656184" cy="1620000"/>
          </a:xfrm>
          <a:prstGeom prst="roundRect">
            <a:avLst>
              <a:gd name="adj" fmla="val 696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Quel usage ?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728362" y="1681623"/>
            <a:ext cx="576065" cy="555183"/>
            <a:chOff x="7076087" y="5022440"/>
            <a:chExt cx="576065" cy="555183"/>
          </a:xfrm>
        </p:grpSpPr>
        <p:sp>
          <p:nvSpPr>
            <p:cNvPr id="20" name="ZoneTexte 19"/>
            <p:cNvSpPr txBox="1">
              <a:spLocks noChangeAspect="1"/>
            </p:cNvSpPr>
            <p:nvPr/>
          </p:nvSpPr>
          <p:spPr>
            <a:xfrm>
              <a:off x="7076087" y="5022440"/>
              <a:ext cx="576065" cy="5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grpSp>
          <p:nvGrpSpPr>
            <p:cNvPr id="21" name="Grouper 20"/>
            <p:cNvGrpSpPr/>
            <p:nvPr/>
          </p:nvGrpSpPr>
          <p:grpSpPr>
            <a:xfrm>
              <a:off x="7207900" y="5192019"/>
              <a:ext cx="312438" cy="216024"/>
              <a:chOff x="7207900" y="5229200"/>
              <a:chExt cx="312438" cy="216024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7207900" y="5445224"/>
                <a:ext cx="312438" cy="0"/>
              </a:xfrm>
              <a:prstGeom prst="straightConnector1">
                <a:avLst/>
              </a:prstGeom>
              <a:ln w="38100" cap="sq">
                <a:solidFill>
                  <a:srgbClr val="009BC4"/>
                </a:solidFill>
                <a:round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 flipH="1">
                <a:off x="7207900" y="5229200"/>
                <a:ext cx="312438" cy="0"/>
              </a:xfrm>
              <a:prstGeom prst="straightConnector1">
                <a:avLst/>
              </a:prstGeom>
              <a:ln w="38100" cap="sq">
                <a:solidFill>
                  <a:srgbClr val="009BC4"/>
                </a:solidFill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er 24"/>
          <p:cNvGrpSpPr/>
          <p:nvPr/>
        </p:nvGrpSpPr>
        <p:grpSpPr>
          <a:xfrm>
            <a:off x="994452" y="4956002"/>
            <a:ext cx="576065" cy="555183"/>
            <a:chOff x="3347864" y="3789040"/>
            <a:chExt cx="576065" cy="555183"/>
          </a:xfrm>
        </p:grpSpPr>
        <p:sp>
          <p:nvSpPr>
            <p:cNvPr id="27" name="ZoneTexte 26"/>
            <p:cNvSpPr txBox="1">
              <a:spLocks noChangeAspect="1"/>
            </p:cNvSpPr>
            <p:nvPr/>
          </p:nvSpPr>
          <p:spPr>
            <a:xfrm>
              <a:off x="3347864" y="3789040"/>
              <a:ext cx="576065" cy="55518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9BC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0353" y="3870120"/>
              <a:ext cx="471087" cy="393022"/>
            </a:xfrm>
            <a:prstGeom prst="rect">
              <a:avLst/>
            </a:prstGeom>
          </p:spPr>
        </p:pic>
      </p:grp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728362" y="3166918"/>
            <a:ext cx="576065" cy="55518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9BC4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9BC4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512899" y="4956002"/>
            <a:ext cx="576065" cy="555183"/>
            <a:chOff x="3322902" y="2636912"/>
            <a:chExt cx="576065" cy="555183"/>
          </a:xfrm>
        </p:grpSpPr>
        <p:sp>
          <p:nvSpPr>
            <p:cNvPr id="30" name="ZoneTexte 29"/>
            <p:cNvSpPr txBox="1">
              <a:spLocks noChangeAspect="1"/>
            </p:cNvSpPr>
            <p:nvPr/>
          </p:nvSpPr>
          <p:spPr>
            <a:xfrm>
              <a:off x="3322902" y="2636912"/>
              <a:ext cx="576065" cy="55518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9BC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endParaRP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286" y="2698341"/>
              <a:ext cx="505221" cy="432324"/>
            </a:xfrm>
            <a:prstGeom prst="rect">
              <a:avLst/>
            </a:prstGeom>
          </p:spPr>
        </p:pic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4" y="3304403"/>
            <a:ext cx="466519" cy="281318"/>
          </a:xfrm>
          <a:prstGeom prst="rect">
            <a:avLst/>
          </a:prstGeom>
        </p:spPr>
      </p:pic>
      <p:sp>
        <p:nvSpPr>
          <p:cNvPr id="34" name="Rectangle : avec coin arrondi 33">
            <a:extLst>
              <a:ext uri="{FF2B5EF4-FFF2-40B4-BE49-F238E27FC236}">
                <a16:creationId xmlns:a16="http://schemas.microsoft.com/office/drawing/2014/main" id="{A868F643-C372-44A5-A1F7-88A7249787D1}"/>
              </a:ext>
            </a:extLst>
          </p:cNvPr>
          <p:cNvSpPr/>
          <p:nvPr/>
        </p:nvSpPr>
        <p:spPr>
          <a:xfrm>
            <a:off x="1844204" y="1409672"/>
            <a:ext cx="6912446" cy="1329855"/>
          </a:xfrm>
          <a:prstGeom prst="round1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Accès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sécurisé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à 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données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de consommation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brutes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(non mises en forme) et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en masse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sous la forme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flux automatisés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, ainsi qu’aux données techniques du compteur et aux données contractuelles du titulaire</a:t>
            </a: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Pas de restitution des données via un IHM</a:t>
            </a:r>
          </a:p>
        </p:txBody>
      </p:sp>
      <p:sp>
        <p:nvSpPr>
          <p:cNvPr id="36" name="Rectangle : avec coin arrondi 35">
            <a:extLst>
              <a:ext uri="{FF2B5EF4-FFF2-40B4-BE49-F238E27FC236}">
                <a16:creationId xmlns:a16="http://schemas.microsoft.com/office/drawing/2014/main" id="{99B47B0A-8621-4FAF-85C7-D383BED3DDC1}"/>
              </a:ext>
            </a:extLst>
          </p:cNvPr>
          <p:cNvSpPr/>
          <p:nvPr/>
        </p:nvSpPr>
        <p:spPr>
          <a:xfrm>
            <a:off x="1835708" y="2919323"/>
            <a:ext cx="6912446" cy="1329855"/>
          </a:xfrm>
          <a:prstGeom prst="round1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Ouvert à toute entité morale mais plutôt dédié aux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entreprises,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starts-ups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, collectivités et organismes publics</a:t>
            </a: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L’accès aux données s’adresse autant aux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titulaires qu’aux tiers autorisés</a:t>
            </a:r>
          </a:p>
        </p:txBody>
      </p:sp>
      <p:sp>
        <p:nvSpPr>
          <p:cNvPr id="37" name="Rectangle : avec coin arrondi 36">
            <a:extLst>
              <a:ext uri="{FF2B5EF4-FFF2-40B4-BE49-F238E27FC236}">
                <a16:creationId xmlns:a16="http://schemas.microsoft.com/office/drawing/2014/main" id="{94ED62FA-4248-440D-A102-C6821F58C167}"/>
              </a:ext>
            </a:extLst>
          </p:cNvPr>
          <p:cNvSpPr/>
          <p:nvPr/>
        </p:nvSpPr>
        <p:spPr>
          <a:xfrm>
            <a:off x="1844204" y="4440723"/>
            <a:ext cx="6912446" cy="1899879"/>
          </a:xfrm>
          <a:prstGeom prst="round1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De multiples usages envisageables, spécifiques à chaque acteur, par ex. :</a:t>
            </a: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Les grandes entités pourront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industrialiser le suivi de consommation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de leur parc en alimentant leurs outils d’analyse interne via l’API GRDF ADICT</a:t>
            </a: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études de performance énergétique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pourront être menées par des organismes publics</a:t>
            </a:r>
          </a:p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Des startups pourront proposer une application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AB200">
                    <a:lumMod val="60000"/>
                    <a:lumOff val="40000"/>
                  </a:srgbClr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suivi de consommations multi-fluides</a:t>
            </a:r>
          </a:p>
        </p:txBody>
      </p:sp>
    </p:spTree>
    <p:extLst>
      <p:ext uri="{BB962C8B-B14F-4D97-AF65-F5344CB8AC3E}">
        <p14:creationId xmlns:p14="http://schemas.microsoft.com/office/powerpoint/2010/main" val="142072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2B48ED-653E-4947-ADE9-DEB20198EA85}"/>
              </a:ext>
            </a:extLst>
          </p:cNvPr>
          <p:cNvSpPr txBox="1"/>
          <p:nvPr/>
        </p:nvSpPr>
        <p:spPr>
          <a:xfrm>
            <a:off x="8820156" y="6705596"/>
            <a:ext cx="321823" cy="152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12/06/2017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533377B3-DB04-4AE2-9EC8-3D5270497DC6}"/>
              </a:ext>
            </a:extLst>
          </p:cNvPr>
          <p:cNvSpPr/>
          <p:nvPr/>
        </p:nvSpPr>
        <p:spPr>
          <a:xfrm>
            <a:off x="3375727" y="4205574"/>
            <a:ext cx="3208277" cy="224676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partenariat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avec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plus de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150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entreprises intéressées par le projet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Objectifs : se tenir prêt à la sortie de l’API GRDF ADICT.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Communication régulière sur l’avancement du projet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Mise à disposition en avance de phase de la documentation fonctionnelle et technique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1A61431-D6B9-46C0-87E4-D0665B8FFC88}"/>
              </a:ext>
            </a:extLst>
          </p:cNvPr>
          <p:cNvSpPr/>
          <p:nvPr/>
        </p:nvSpPr>
        <p:spPr>
          <a:xfrm>
            <a:off x="2048548" y="1659918"/>
            <a:ext cx="5040556" cy="648071"/>
          </a:xfrm>
          <a:prstGeom prst="rect">
            <a:avLst/>
          </a:prstGeom>
          <a:solidFill>
            <a:srgbClr val="009B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Le projet GRDF ADICT </a:t>
            </a:r>
          </a:p>
        </p:txBody>
      </p:sp>
      <p:pic>
        <p:nvPicPr>
          <p:cNvPr id="7" name="Picture 2" descr="https://d30y9cdsu7xlg0.cloudfront.net/png/890453-200.png">
            <a:extLst>
              <a:ext uri="{FF2B5EF4-FFF2-40B4-BE49-F238E27FC236}">
                <a16:creationId xmlns:a16="http://schemas.microsoft.com/office/drawing/2014/main" id="{9E52048B-3706-4C98-82C6-712B9CA1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196382">
            <a:off x="1640476" y="2351276"/>
            <a:ext cx="891805" cy="89180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e 39">
            <a:extLst>
              <a:ext uri="{FF2B5EF4-FFF2-40B4-BE49-F238E27FC236}">
                <a16:creationId xmlns:a16="http://schemas.microsoft.com/office/drawing/2014/main" id="{08861513-AA1D-4035-9D7D-DAB9CA13525C}"/>
              </a:ext>
            </a:extLst>
          </p:cNvPr>
          <p:cNvGrpSpPr/>
          <p:nvPr/>
        </p:nvGrpSpPr>
        <p:grpSpPr>
          <a:xfrm>
            <a:off x="1150278" y="3178876"/>
            <a:ext cx="936098" cy="646334"/>
            <a:chOff x="1150278" y="2732300"/>
            <a:chExt cx="936098" cy="646334"/>
          </a:xfrm>
        </p:grpSpPr>
        <p:pic>
          <p:nvPicPr>
            <p:cNvPr id="9" name="Picture 4" descr="https://d30y9cdsu7xlg0.cloudfront.net/png/366135-200.png">
              <a:extLst>
                <a:ext uri="{FF2B5EF4-FFF2-40B4-BE49-F238E27FC236}">
                  <a16:creationId xmlns:a16="http://schemas.microsoft.com/office/drawing/2014/main" id="{3AE7817F-DCDA-43CF-8600-0FD553210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50278" y="2857426"/>
              <a:ext cx="396090" cy="39609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ZoneTexte 41">
              <a:extLst>
                <a:ext uri="{FF2B5EF4-FFF2-40B4-BE49-F238E27FC236}">
                  <a16:creationId xmlns:a16="http://schemas.microsoft.com/office/drawing/2014/main" id="{018C5562-EA51-4985-BF7A-B37276BE4231}"/>
                </a:ext>
              </a:extLst>
            </p:cNvPr>
            <p:cNvSpPr txBox="1"/>
            <p:nvPr/>
          </p:nvSpPr>
          <p:spPr>
            <a:xfrm>
              <a:off x="1438305" y="2732300"/>
              <a:ext cx="64807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BC4"/>
                  </a:solidFill>
                  <a:effectLst/>
                  <a:uLnTx/>
                  <a:uFillTx/>
                  <a:latin typeface="Avenir LT Std 55 Roman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" name="ZoneTexte 42">
            <a:extLst>
              <a:ext uri="{FF2B5EF4-FFF2-40B4-BE49-F238E27FC236}">
                <a16:creationId xmlns:a16="http://schemas.microsoft.com/office/drawing/2014/main" id="{1885CB48-DCDB-44C8-A442-94ADA691D5B7}"/>
              </a:ext>
            </a:extLst>
          </p:cNvPr>
          <p:cNvSpPr txBox="1"/>
          <p:nvPr/>
        </p:nvSpPr>
        <p:spPr>
          <a:xfrm>
            <a:off x="134453" y="3836227"/>
            <a:ext cx="302433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UNE EXPERIMENTATION  </a:t>
            </a:r>
          </a:p>
        </p:txBody>
      </p:sp>
      <p:cxnSp>
        <p:nvCxnSpPr>
          <p:cNvPr id="12" name="Connecteur droit 43">
            <a:extLst>
              <a:ext uri="{FF2B5EF4-FFF2-40B4-BE49-F238E27FC236}">
                <a16:creationId xmlns:a16="http://schemas.microsoft.com/office/drawing/2014/main" id="{C18C3A51-F010-4042-8B53-43B69C38597E}"/>
              </a:ext>
            </a:extLst>
          </p:cNvPr>
          <p:cNvCxnSpPr/>
          <p:nvPr/>
        </p:nvCxnSpPr>
        <p:spPr>
          <a:xfrm>
            <a:off x="232595" y="4205574"/>
            <a:ext cx="0" cy="1152000"/>
          </a:xfrm>
          <a:prstGeom prst="straightConnector1">
            <a:avLst/>
          </a:prstGeom>
          <a:noFill/>
          <a:ln w="9528" cap="flat">
            <a:solidFill>
              <a:srgbClr val="0051A1"/>
            </a:solidFill>
            <a:prstDash val="solid"/>
            <a:miter/>
          </a:ln>
        </p:spPr>
      </p:cxnSp>
      <p:pic>
        <p:nvPicPr>
          <p:cNvPr id="13" name="Picture 2" descr="https://d30y9cdsu7xlg0.cloudfront.net/png/890453-200.png">
            <a:extLst>
              <a:ext uri="{FF2B5EF4-FFF2-40B4-BE49-F238E27FC236}">
                <a16:creationId xmlns:a16="http://schemas.microsoft.com/office/drawing/2014/main" id="{DD5F0373-B7ED-4824-8231-3B5844D6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751393">
            <a:off x="4011568" y="2387277"/>
            <a:ext cx="757955" cy="7579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ZoneTexte 45">
            <a:extLst>
              <a:ext uri="{FF2B5EF4-FFF2-40B4-BE49-F238E27FC236}">
                <a16:creationId xmlns:a16="http://schemas.microsoft.com/office/drawing/2014/main" id="{7EB2AC02-4D4D-4506-AEBA-636D4C6E9BA4}"/>
              </a:ext>
            </a:extLst>
          </p:cNvPr>
          <p:cNvSpPr txBox="1"/>
          <p:nvPr/>
        </p:nvSpPr>
        <p:spPr>
          <a:xfrm>
            <a:off x="232596" y="4205574"/>
            <a:ext cx="3024332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24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tiers expérimentateurs à date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Démarche de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co-construction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sur les différents aspects du projet (contractuel, fonctionnel et technique)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Exposition d’une API à l’externe</a:t>
            </a:r>
          </a:p>
        </p:txBody>
      </p:sp>
      <p:pic>
        <p:nvPicPr>
          <p:cNvPr id="15" name="Picture 2" descr="https://d30y9cdsu7xlg0.cloudfront.net/png/890453-200.png">
            <a:extLst>
              <a:ext uri="{FF2B5EF4-FFF2-40B4-BE49-F238E27FC236}">
                <a16:creationId xmlns:a16="http://schemas.microsoft.com/office/drawing/2014/main" id="{8DDB7AD3-F999-40E4-B3E1-10887AE8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333323">
            <a:off x="6591563" y="2412167"/>
            <a:ext cx="694477" cy="69447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6" name="Groupe 47">
            <a:extLst>
              <a:ext uri="{FF2B5EF4-FFF2-40B4-BE49-F238E27FC236}">
                <a16:creationId xmlns:a16="http://schemas.microsoft.com/office/drawing/2014/main" id="{58897EED-F796-4C61-B04D-546DCF5C998B}"/>
              </a:ext>
            </a:extLst>
          </p:cNvPr>
          <p:cNvGrpSpPr/>
          <p:nvPr/>
        </p:nvGrpSpPr>
        <p:grpSpPr>
          <a:xfrm>
            <a:off x="4100772" y="3105833"/>
            <a:ext cx="936107" cy="646334"/>
            <a:chOff x="4351812" y="2792605"/>
            <a:chExt cx="936107" cy="646334"/>
          </a:xfrm>
        </p:grpSpPr>
        <p:pic>
          <p:nvPicPr>
            <p:cNvPr id="17" name="Picture 4" descr="https://d30y9cdsu7xlg0.cloudfront.net/png/366135-200.png">
              <a:extLst>
                <a:ext uri="{FF2B5EF4-FFF2-40B4-BE49-F238E27FC236}">
                  <a16:creationId xmlns:a16="http://schemas.microsoft.com/office/drawing/2014/main" id="{DE450557-671A-4E9A-8F73-A2E686D75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51812" y="2917731"/>
              <a:ext cx="396090" cy="39609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8" name="ZoneTexte 49">
              <a:extLst>
                <a:ext uri="{FF2B5EF4-FFF2-40B4-BE49-F238E27FC236}">
                  <a16:creationId xmlns:a16="http://schemas.microsoft.com/office/drawing/2014/main" id="{B5F1F820-43CB-4DBD-8A42-79F6B32ECFAE}"/>
                </a:ext>
              </a:extLst>
            </p:cNvPr>
            <p:cNvSpPr txBox="1"/>
            <p:nvPr/>
          </p:nvSpPr>
          <p:spPr>
            <a:xfrm>
              <a:off x="4639848" y="2792605"/>
              <a:ext cx="64807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fr-FR" sz="3600" b="1" i="0" u="none" strike="noStrike" kern="1200" cap="none" spc="0" normalizeH="0" baseline="0" noProof="0">
                  <a:ln>
                    <a:noFill/>
                  </a:ln>
                  <a:solidFill>
                    <a:srgbClr val="009BC4"/>
                  </a:solidFill>
                  <a:effectLst/>
                  <a:uLnTx/>
                  <a:uFillTx/>
                  <a:latin typeface="Avenir LT Std 55 Roman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9" name="ZoneTexte 50">
            <a:extLst>
              <a:ext uri="{FF2B5EF4-FFF2-40B4-BE49-F238E27FC236}">
                <a16:creationId xmlns:a16="http://schemas.microsoft.com/office/drawing/2014/main" id="{AE62576D-E480-4A1A-8491-764FEBEEB6F5}"/>
              </a:ext>
            </a:extLst>
          </p:cNvPr>
          <p:cNvSpPr txBox="1"/>
          <p:nvPr/>
        </p:nvSpPr>
        <p:spPr>
          <a:xfrm>
            <a:off x="3196689" y="3691929"/>
            <a:ext cx="302433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UN CADRAGE POUR UNE SOLUTION INDUSTRIELLE </a:t>
            </a:r>
          </a:p>
        </p:txBody>
      </p:sp>
      <p:sp>
        <p:nvSpPr>
          <p:cNvPr id="20" name="ZoneTexte 51">
            <a:extLst>
              <a:ext uri="{FF2B5EF4-FFF2-40B4-BE49-F238E27FC236}">
                <a16:creationId xmlns:a16="http://schemas.microsoft.com/office/drawing/2014/main" id="{FA7D4489-1E49-4CE9-9D6F-C3DC1B1FA82F}"/>
              </a:ext>
            </a:extLst>
          </p:cNvPr>
          <p:cNvSpPr txBox="1"/>
          <p:nvPr/>
        </p:nvSpPr>
        <p:spPr>
          <a:xfrm>
            <a:off x="6769193" y="3682688"/>
            <a:ext cx="213381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UNE OUVERTURE INDUSTRIELLE</a:t>
            </a:r>
          </a:p>
        </p:txBody>
      </p:sp>
      <p:grpSp>
        <p:nvGrpSpPr>
          <p:cNvPr id="21" name="Groupe 5">
            <a:extLst>
              <a:ext uri="{FF2B5EF4-FFF2-40B4-BE49-F238E27FC236}">
                <a16:creationId xmlns:a16="http://schemas.microsoft.com/office/drawing/2014/main" id="{CB5B4986-49C0-40BF-AFAC-F3A9ECD50F34}"/>
              </a:ext>
            </a:extLst>
          </p:cNvPr>
          <p:cNvGrpSpPr/>
          <p:nvPr/>
        </p:nvGrpSpPr>
        <p:grpSpPr>
          <a:xfrm>
            <a:off x="7050355" y="3105833"/>
            <a:ext cx="936098" cy="646334"/>
            <a:chOff x="6913997" y="2732309"/>
            <a:chExt cx="936098" cy="646334"/>
          </a:xfrm>
        </p:grpSpPr>
        <p:pic>
          <p:nvPicPr>
            <p:cNvPr id="22" name="Picture 4" descr="https://d30y9cdsu7xlg0.cloudfront.net/png/366135-200.png">
              <a:extLst>
                <a:ext uri="{FF2B5EF4-FFF2-40B4-BE49-F238E27FC236}">
                  <a16:creationId xmlns:a16="http://schemas.microsoft.com/office/drawing/2014/main" id="{C264F4AE-53C5-4438-AE26-A7CB85B93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913997" y="2857426"/>
              <a:ext cx="396090" cy="39609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3" name="ZoneTexte 53">
              <a:extLst>
                <a:ext uri="{FF2B5EF4-FFF2-40B4-BE49-F238E27FC236}">
                  <a16:creationId xmlns:a16="http://schemas.microsoft.com/office/drawing/2014/main" id="{D689C03B-79CD-4D46-B821-D7974BFFF083}"/>
                </a:ext>
              </a:extLst>
            </p:cNvPr>
            <p:cNvSpPr txBox="1"/>
            <p:nvPr/>
          </p:nvSpPr>
          <p:spPr>
            <a:xfrm>
              <a:off x="7202024" y="2732309"/>
              <a:ext cx="64807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BC4"/>
                  </a:solidFill>
                  <a:effectLst/>
                  <a:uLnTx/>
                  <a:uFillTx/>
                  <a:latin typeface="Avenir LT Std 55 Roman"/>
                  <a:ea typeface="+mn-ea"/>
                  <a:cs typeface="+mn-cs"/>
                </a:rPr>
                <a:t>3</a:t>
              </a:r>
            </a:p>
          </p:txBody>
        </p:sp>
      </p:grpSp>
      <p:cxnSp>
        <p:nvCxnSpPr>
          <p:cNvPr id="24" name="Connecteur droit 56">
            <a:extLst>
              <a:ext uri="{FF2B5EF4-FFF2-40B4-BE49-F238E27FC236}">
                <a16:creationId xmlns:a16="http://schemas.microsoft.com/office/drawing/2014/main" id="{5DC2FFAF-E212-4E12-B319-9F3153DF67EB}"/>
              </a:ext>
            </a:extLst>
          </p:cNvPr>
          <p:cNvCxnSpPr/>
          <p:nvPr/>
        </p:nvCxnSpPr>
        <p:spPr>
          <a:xfrm>
            <a:off x="3297070" y="4205573"/>
            <a:ext cx="0" cy="1836000"/>
          </a:xfrm>
          <a:prstGeom prst="straightConnector1">
            <a:avLst/>
          </a:prstGeom>
          <a:noFill/>
          <a:ln w="9528" cap="flat">
            <a:solidFill>
              <a:srgbClr val="0051A1"/>
            </a:solidFill>
            <a:prstDash val="solid"/>
            <a:miter/>
          </a:ln>
        </p:spPr>
      </p:cxnSp>
      <p:pic>
        <p:nvPicPr>
          <p:cNvPr id="25" name="Picture 6" descr="https://d30y9cdsu7xlg0.cloudfront.net/png/1119507-200.png">
            <a:extLst>
              <a:ext uri="{FF2B5EF4-FFF2-40B4-BE49-F238E27FC236}">
                <a16:creationId xmlns:a16="http://schemas.microsoft.com/office/drawing/2014/main" id="{B7BD60A6-EEAD-4B9D-9B87-D7257CD87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73" y="1613517"/>
            <a:ext cx="759582" cy="7595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3081DD1A-64D7-4126-BA1F-801DFCA9B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713" y="404813"/>
            <a:ext cx="6956416" cy="1152525"/>
          </a:xfrm>
        </p:spPr>
        <p:txBody>
          <a:bodyPr/>
          <a:lstStyle/>
          <a:p>
            <a:pPr lvl="0"/>
            <a:r>
              <a:rPr lang="fr-FR" sz="2400" dirty="0">
                <a:solidFill>
                  <a:srgbClr val="9796A3"/>
                </a:solidFill>
              </a:rPr>
              <a:t>Une démarche de co-construction de l’API avec ses futurs utilisateurs</a:t>
            </a:r>
          </a:p>
        </p:txBody>
      </p:sp>
      <p:sp>
        <p:nvSpPr>
          <p:cNvPr id="28" name="Espace réservé du numéro de diapositive 2">
            <a:extLst>
              <a:ext uri="{FF2B5EF4-FFF2-40B4-BE49-F238E27FC236}">
                <a16:creationId xmlns:a16="http://schemas.microsoft.com/office/drawing/2014/main" id="{FE7DD93A-52DF-41D2-9724-2CF30B928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43889" y="6705600"/>
            <a:ext cx="576261" cy="152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9796A3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9796A3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410491-4BF7-4E93-9812-9B39B3A7CF85}"/>
              </a:ext>
            </a:extLst>
          </p:cNvPr>
          <p:cNvSpPr/>
          <p:nvPr/>
        </p:nvSpPr>
        <p:spPr>
          <a:xfrm>
            <a:off x="6871787" y="4168709"/>
            <a:ext cx="2133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Avec identification de la roadmap des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BC4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t>futures évolutions du service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69067CF-BA8E-4BAF-BE55-CCF5BD5F10DC}"/>
              </a:ext>
            </a:extLst>
          </p:cNvPr>
          <p:cNvCxnSpPr/>
          <p:nvPr/>
        </p:nvCxnSpPr>
        <p:spPr>
          <a:xfrm flipH="1">
            <a:off x="6871786" y="4198969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1E3618-BCC2-418C-AFED-B4550B58F1AF}"/>
              </a:ext>
            </a:extLst>
          </p:cNvPr>
          <p:cNvSpPr/>
          <p:nvPr/>
        </p:nvSpPr>
        <p:spPr>
          <a:xfrm>
            <a:off x="117602" y="1828801"/>
            <a:ext cx="8889942" cy="316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F842C781-062A-4543-99DD-7C705879F49C}"/>
              </a:ext>
            </a:extLst>
          </p:cNvPr>
          <p:cNvGrpSpPr/>
          <p:nvPr/>
        </p:nvGrpSpPr>
        <p:grpSpPr>
          <a:xfrm>
            <a:off x="94163" y="4252416"/>
            <a:ext cx="919669" cy="981996"/>
            <a:chOff x="67314" y="3229307"/>
            <a:chExt cx="919669" cy="98199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5C9934D-72C9-407F-B2D5-AE356D774697}"/>
                </a:ext>
              </a:extLst>
            </p:cNvPr>
            <p:cNvSpPr/>
            <p:nvPr/>
          </p:nvSpPr>
          <p:spPr>
            <a:xfrm>
              <a:off x="67314" y="3229307"/>
              <a:ext cx="919669" cy="98199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FDB82E3-4F79-4A97-B504-D2A8408C54C8}"/>
                </a:ext>
              </a:extLst>
            </p:cNvPr>
            <p:cNvSpPr txBox="1"/>
            <p:nvPr/>
          </p:nvSpPr>
          <p:spPr>
            <a:xfrm>
              <a:off x="80753" y="3239626"/>
              <a:ext cx="902879" cy="507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Atelier fonctionnel et technique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154C3-5CB6-4BD9-90B9-25D5516D2763}"/>
              </a:ext>
            </a:extLst>
          </p:cNvPr>
          <p:cNvSpPr/>
          <p:nvPr/>
        </p:nvSpPr>
        <p:spPr>
          <a:xfrm>
            <a:off x="1106497" y="3391108"/>
            <a:ext cx="7936025" cy="13936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5774E07-DE8B-44AE-91F6-81C9B79C23DE}"/>
              </a:ext>
            </a:extLst>
          </p:cNvPr>
          <p:cNvCxnSpPr>
            <a:cxnSpLocks/>
          </p:cNvCxnSpPr>
          <p:nvPr/>
        </p:nvCxnSpPr>
        <p:spPr>
          <a:xfrm>
            <a:off x="1018728" y="2283512"/>
            <a:ext cx="8040853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4F172F-19B8-4298-AED6-AF64DD0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EF769D-E11A-4C0E-A035-5E1ABE58F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49EFB5-0399-4F6D-BAF9-01CC5ADA39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86486F-A3C3-4F30-B055-2F076537A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713" y="323947"/>
            <a:ext cx="7056437" cy="1152525"/>
          </a:xfrm>
        </p:spPr>
        <p:txBody>
          <a:bodyPr/>
          <a:lstStyle/>
          <a:p>
            <a:r>
              <a:rPr lang="fr-FR"/>
              <a:t>Parcours général d'utilisation du service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CD2D4A-163C-40B7-ABF2-C802C1989F70}"/>
              </a:ext>
            </a:extLst>
          </p:cNvPr>
          <p:cNvSpPr/>
          <p:nvPr/>
        </p:nvSpPr>
        <p:spPr>
          <a:xfrm>
            <a:off x="1812979" y="2175512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E7E5712-457E-49DE-90F5-FFAA8183E1BF}"/>
              </a:ext>
            </a:extLst>
          </p:cNvPr>
          <p:cNvSpPr/>
          <p:nvPr/>
        </p:nvSpPr>
        <p:spPr>
          <a:xfrm>
            <a:off x="3146860" y="2175512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34E35F9-48D8-4719-B4E7-61287B3E22BB}"/>
              </a:ext>
            </a:extLst>
          </p:cNvPr>
          <p:cNvSpPr/>
          <p:nvPr/>
        </p:nvSpPr>
        <p:spPr>
          <a:xfrm>
            <a:off x="5814622" y="2175512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FFB90E6-2911-46C6-9D2A-A10C150E0F0F}"/>
              </a:ext>
            </a:extLst>
          </p:cNvPr>
          <p:cNvSpPr/>
          <p:nvPr/>
        </p:nvSpPr>
        <p:spPr>
          <a:xfrm>
            <a:off x="7148503" y="2175512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7CCC954-96E5-4A36-9D80-4B47059F5A9D}"/>
              </a:ext>
            </a:extLst>
          </p:cNvPr>
          <p:cNvSpPr/>
          <p:nvPr/>
        </p:nvSpPr>
        <p:spPr>
          <a:xfrm>
            <a:off x="8482384" y="2175512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B78B137-9F5F-45B7-9F1F-6A8C63F323BD}"/>
              </a:ext>
            </a:extLst>
          </p:cNvPr>
          <p:cNvSpPr txBox="1"/>
          <p:nvPr/>
        </p:nvSpPr>
        <p:spPr>
          <a:xfrm>
            <a:off x="1144416" y="3456375"/>
            <a:ext cx="110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Signature du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contrat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avec GRDF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AE1FCB5-C9E6-4E80-BBFB-68866F9A8762}"/>
              </a:ext>
            </a:extLst>
          </p:cNvPr>
          <p:cNvSpPr txBox="1"/>
          <p:nvPr/>
        </p:nvSpPr>
        <p:spPr>
          <a:xfrm>
            <a:off x="2350173" y="3456375"/>
            <a:ext cx="135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Récupération des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identifiants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de l’application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E183C9D-6068-4C0F-BDFC-2E91D727FCB5}"/>
              </a:ext>
            </a:extLst>
          </p:cNvPr>
          <p:cNvSpPr txBox="1"/>
          <p:nvPr/>
        </p:nvSpPr>
        <p:spPr>
          <a:xfrm>
            <a:off x="3664376" y="3456375"/>
            <a:ext cx="131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Recueil du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consentement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du Titulaire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25640D7-FEA5-4604-85E8-F382948F099E}"/>
              </a:ext>
            </a:extLst>
          </p:cNvPr>
          <p:cNvSpPr txBox="1"/>
          <p:nvPr/>
        </p:nvSpPr>
        <p:spPr>
          <a:xfrm>
            <a:off x="4875909" y="3456375"/>
            <a:ext cx="163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Déclaration de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droit d’accès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aux données du/des PCE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ED013C1-20CD-4D64-8CFC-C10F0C5662C8}"/>
              </a:ext>
            </a:extLst>
          </p:cNvPr>
          <p:cNvSpPr txBox="1"/>
          <p:nvPr/>
        </p:nvSpPr>
        <p:spPr>
          <a:xfrm>
            <a:off x="6465264" y="3456375"/>
            <a:ext cx="111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Accès aux données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du/des PCE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B28F818-AC72-4E3A-9D0B-38A19B034FCB}"/>
              </a:ext>
            </a:extLst>
          </p:cNvPr>
          <p:cNvSpPr txBox="1"/>
          <p:nvPr/>
        </p:nvSpPr>
        <p:spPr>
          <a:xfrm>
            <a:off x="7674877" y="3456375"/>
            <a:ext cx="136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Contrôle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des consentements / des déclarations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ECDF744-488B-4530-8076-22256FD5AD09}"/>
              </a:ext>
            </a:extLst>
          </p:cNvPr>
          <p:cNvCxnSpPr>
            <a:cxnSpLocks/>
          </p:cNvCxnSpPr>
          <p:nvPr/>
        </p:nvCxnSpPr>
        <p:spPr>
          <a:xfrm>
            <a:off x="1632145" y="2951517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F3D8642-B012-4C44-8FC3-4530203ACF3A}"/>
              </a:ext>
            </a:extLst>
          </p:cNvPr>
          <p:cNvCxnSpPr>
            <a:cxnSpLocks/>
          </p:cNvCxnSpPr>
          <p:nvPr/>
        </p:nvCxnSpPr>
        <p:spPr>
          <a:xfrm>
            <a:off x="2966026" y="2951517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DF1C90A-8FEA-41F1-9EEA-2B9AC08D2585}"/>
              </a:ext>
            </a:extLst>
          </p:cNvPr>
          <p:cNvCxnSpPr>
            <a:cxnSpLocks/>
          </p:cNvCxnSpPr>
          <p:nvPr/>
        </p:nvCxnSpPr>
        <p:spPr>
          <a:xfrm>
            <a:off x="4299907" y="2951517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44CBC1F-A337-4602-B969-EA4D4962F524}"/>
              </a:ext>
            </a:extLst>
          </p:cNvPr>
          <p:cNvCxnSpPr>
            <a:cxnSpLocks/>
          </p:cNvCxnSpPr>
          <p:nvPr/>
        </p:nvCxnSpPr>
        <p:spPr>
          <a:xfrm>
            <a:off x="5633788" y="2951517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049B333-5AA4-4D2C-B41C-A43BFD2E3FD4}"/>
              </a:ext>
            </a:extLst>
          </p:cNvPr>
          <p:cNvCxnSpPr>
            <a:cxnSpLocks/>
          </p:cNvCxnSpPr>
          <p:nvPr/>
        </p:nvCxnSpPr>
        <p:spPr>
          <a:xfrm>
            <a:off x="6967669" y="2951517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8D0A5618-EB58-471B-AEAD-7709C796D045}"/>
              </a:ext>
            </a:extLst>
          </p:cNvPr>
          <p:cNvCxnSpPr>
            <a:cxnSpLocks/>
          </p:cNvCxnSpPr>
          <p:nvPr/>
        </p:nvCxnSpPr>
        <p:spPr>
          <a:xfrm>
            <a:off x="8301550" y="2951517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 descr="https://static.thenounproject.com/png/1492335-200.png">
            <a:extLst>
              <a:ext uri="{FF2B5EF4-FFF2-40B4-BE49-F238E27FC236}">
                <a16:creationId xmlns:a16="http://schemas.microsoft.com/office/drawing/2014/main" id="{8E78C615-BCC7-42D7-9198-DD535B76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08" y="4166746"/>
            <a:ext cx="553613" cy="5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E45B91-ED8E-4A35-B880-DFBB3204DA74}"/>
              </a:ext>
            </a:extLst>
          </p:cNvPr>
          <p:cNvCxnSpPr>
            <a:cxnSpLocks/>
          </p:cNvCxnSpPr>
          <p:nvPr/>
        </p:nvCxnSpPr>
        <p:spPr>
          <a:xfrm>
            <a:off x="1916571" y="2447517"/>
            <a:ext cx="0" cy="100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4" name="Picture 4" descr="https://static.thenounproject.com/png/831863-200.png">
            <a:extLst>
              <a:ext uri="{FF2B5EF4-FFF2-40B4-BE49-F238E27FC236}">
                <a16:creationId xmlns:a16="http://schemas.microsoft.com/office/drawing/2014/main" id="{7BF20BA9-5A0B-4208-BF2D-8646B87E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11" y="4215283"/>
            <a:ext cx="422577" cy="4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raphique 60" descr="Liste de vérification (droite à gauche)">
            <a:extLst>
              <a:ext uri="{FF2B5EF4-FFF2-40B4-BE49-F238E27FC236}">
                <a16:creationId xmlns:a16="http://schemas.microsoft.com/office/drawing/2014/main" id="{674E5E04-3262-45C2-8B78-35CABD02AB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976" t="9076" r="18601" b="6532"/>
          <a:stretch/>
        </p:blipFill>
        <p:spPr>
          <a:xfrm>
            <a:off x="4200384" y="4192047"/>
            <a:ext cx="365289" cy="477611"/>
          </a:xfrm>
          <a:prstGeom prst="rect">
            <a:avLst/>
          </a:prstGeom>
        </p:spPr>
      </p:pic>
      <p:grpSp>
        <p:nvGrpSpPr>
          <p:cNvPr id="59" name="Groupe 58">
            <a:extLst>
              <a:ext uri="{FF2B5EF4-FFF2-40B4-BE49-F238E27FC236}">
                <a16:creationId xmlns:a16="http://schemas.microsoft.com/office/drawing/2014/main" id="{3E0012AA-B6D3-4464-A29A-21DC08988D01}"/>
              </a:ext>
            </a:extLst>
          </p:cNvPr>
          <p:cNvGrpSpPr/>
          <p:nvPr/>
        </p:nvGrpSpPr>
        <p:grpSpPr>
          <a:xfrm>
            <a:off x="6752071" y="4152141"/>
            <a:ext cx="540426" cy="540426"/>
            <a:chOff x="6443951" y="3586991"/>
            <a:chExt cx="540426" cy="540426"/>
          </a:xfrm>
        </p:grpSpPr>
        <p:pic>
          <p:nvPicPr>
            <p:cNvPr id="67" name="Graphique 66" descr="Papier">
              <a:extLst>
                <a:ext uri="{FF2B5EF4-FFF2-40B4-BE49-F238E27FC236}">
                  <a16:creationId xmlns:a16="http://schemas.microsoft.com/office/drawing/2014/main" id="{4F6E9156-AEE8-4BA4-8756-F61F8494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3951" y="3586991"/>
              <a:ext cx="540426" cy="540426"/>
            </a:xfrm>
            <a:prstGeom prst="rect">
              <a:avLst/>
            </a:prstGeom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ECFF268-7A29-4F0C-AF20-1211E0D699B4}"/>
                </a:ext>
              </a:extLst>
            </p:cNvPr>
            <p:cNvSpPr txBox="1"/>
            <p:nvPr/>
          </p:nvSpPr>
          <p:spPr>
            <a:xfrm>
              <a:off x="6510127" y="3771521"/>
              <a:ext cx="4080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/ &gt;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.json</a:t>
              </a:r>
            </a:p>
          </p:txBody>
        </p:sp>
      </p:grpSp>
      <p:pic>
        <p:nvPicPr>
          <p:cNvPr id="70" name="Graphique 69" descr="Loupe">
            <a:extLst>
              <a:ext uri="{FF2B5EF4-FFF2-40B4-BE49-F238E27FC236}">
                <a16:creationId xmlns:a16="http://schemas.microsoft.com/office/drawing/2014/main" id="{7D701297-7579-4AC0-A245-7E3970B94A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4035" y="4165861"/>
            <a:ext cx="504000" cy="504000"/>
          </a:xfrm>
          <a:prstGeom prst="rect">
            <a:avLst/>
          </a:prstGeom>
        </p:spPr>
      </p:pic>
      <p:pic>
        <p:nvPicPr>
          <p:cNvPr id="71" name="Graphique 70" descr="Œil">
            <a:extLst>
              <a:ext uri="{FF2B5EF4-FFF2-40B4-BE49-F238E27FC236}">
                <a16:creationId xmlns:a16="http://schemas.microsoft.com/office/drawing/2014/main" id="{958D9AF4-D665-47B7-9DD5-27A028513C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80333" y="4114640"/>
            <a:ext cx="360000" cy="360000"/>
          </a:xfrm>
          <a:prstGeom prst="rect">
            <a:avLst/>
          </a:prstGeom>
        </p:spPr>
      </p:pic>
      <p:pic>
        <p:nvPicPr>
          <p:cNvPr id="87048" name="Picture 8" descr="https://static.thenounproject.com/png/1286464-200.png">
            <a:extLst>
              <a:ext uri="{FF2B5EF4-FFF2-40B4-BE49-F238E27FC236}">
                <a16:creationId xmlns:a16="http://schemas.microsoft.com/office/drawing/2014/main" id="{3F97BF9A-4DE7-4318-9C59-3D75D731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14" y="4149609"/>
            <a:ext cx="588992" cy="5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B292DED-2A82-447A-A63D-A17BD697DED3}"/>
              </a:ext>
            </a:extLst>
          </p:cNvPr>
          <p:cNvCxnSpPr>
            <a:cxnSpLocks/>
          </p:cNvCxnSpPr>
          <p:nvPr/>
        </p:nvCxnSpPr>
        <p:spPr>
          <a:xfrm>
            <a:off x="3250071" y="2447517"/>
            <a:ext cx="0" cy="100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235A6F8E-05BE-4DB9-BF14-206B94457105}"/>
              </a:ext>
            </a:extLst>
          </p:cNvPr>
          <p:cNvCxnSpPr>
            <a:cxnSpLocks/>
          </p:cNvCxnSpPr>
          <p:nvPr/>
        </p:nvCxnSpPr>
        <p:spPr>
          <a:xfrm>
            <a:off x="5917071" y="2447517"/>
            <a:ext cx="0" cy="100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0E97BCD-0794-4F59-A7A6-C599938DBBCF}"/>
              </a:ext>
            </a:extLst>
          </p:cNvPr>
          <p:cNvCxnSpPr>
            <a:cxnSpLocks/>
          </p:cNvCxnSpPr>
          <p:nvPr/>
        </p:nvCxnSpPr>
        <p:spPr>
          <a:xfrm>
            <a:off x="7250571" y="2447517"/>
            <a:ext cx="0" cy="100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DF58698E-AB5C-40AF-A95D-E070800D203E}"/>
              </a:ext>
            </a:extLst>
          </p:cNvPr>
          <p:cNvCxnSpPr>
            <a:cxnSpLocks/>
          </p:cNvCxnSpPr>
          <p:nvPr/>
        </p:nvCxnSpPr>
        <p:spPr>
          <a:xfrm>
            <a:off x="8584071" y="2447517"/>
            <a:ext cx="0" cy="100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D3013A0-2B62-4C60-B2BA-F9DDF06DC745}"/>
              </a:ext>
            </a:extLst>
          </p:cNvPr>
          <p:cNvCxnSpPr>
            <a:cxnSpLocks/>
          </p:cNvCxnSpPr>
          <p:nvPr/>
        </p:nvCxnSpPr>
        <p:spPr>
          <a:xfrm>
            <a:off x="1049412" y="2841505"/>
            <a:ext cx="8010169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7896CAB1-B4B9-4D03-8666-E8EE63D5219A}"/>
              </a:ext>
            </a:extLst>
          </p:cNvPr>
          <p:cNvSpPr/>
          <p:nvPr/>
        </p:nvSpPr>
        <p:spPr>
          <a:xfrm>
            <a:off x="1524145" y="2733505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4D0ED08-A161-4362-958F-19FF7E08A17D}"/>
              </a:ext>
            </a:extLst>
          </p:cNvPr>
          <p:cNvSpPr/>
          <p:nvPr/>
        </p:nvSpPr>
        <p:spPr>
          <a:xfrm>
            <a:off x="2858026" y="2733505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44739AF-43FA-4393-B6AA-498D18B3FEA0}"/>
              </a:ext>
            </a:extLst>
          </p:cNvPr>
          <p:cNvSpPr/>
          <p:nvPr/>
        </p:nvSpPr>
        <p:spPr>
          <a:xfrm>
            <a:off x="4191907" y="2733505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E92FE7A-323C-4614-AD13-2054554E7D3C}"/>
              </a:ext>
            </a:extLst>
          </p:cNvPr>
          <p:cNvSpPr/>
          <p:nvPr/>
        </p:nvSpPr>
        <p:spPr>
          <a:xfrm>
            <a:off x="5525788" y="2733505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0E7753D-BAC0-424F-92BF-E97535C8622D}"/>
              </a:ext>
            </a:extLst>
          </p:cNvPr>
          <p:cNvSpPr/>
          <p:nvPr/>
        </p:nvSpPr>
        <p:spPr>
          <a:xfrm>
            <a:off x="6859669" y="2733505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24303D1-B6A8-41BC-BE7C-D1E10487B1DC}"/>
              </a:ext>
            </a:extLst>
          </p:cNvPr>
          <p:cNvSpPr/>
          <p:nvPr/>
        </p:nvSpPr>
        <p:spPr>
          <a:xfrm>
            <a:off x="8193550" y="2733505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 : avec coin arrondi 61">
            <a:extLst>
              <a:ext uri="{FF2B5EF4-FFF2-40B4-BE49-F238E27FC236}">
                <a16:creationId xmlns:a16="http://schemas.microsoft.com/office/drawing/2014/main" id="{DF1F33F8-DEC3-42F3-AAF1-2888E37F9F01}"/>
              </a:ext>
            </a:extLst>
          </p:cNvPr>
          <p:cNvSpPr/>
          <p:nvPr/>
        </p:nvSpPr>
        <p:spPr>
          <a:xfrm>
            <a:off x="35683" y="2388195"/>
            <a:ext cx="1080000" cy="508116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TIERS </a:t>
            </a:r>
            <a:r>
              <a:rPr lang="fr-FR" sz="1200" b="1" i="1"/>
              <a:t>autorisé</a:t>
            </a:r>
          </a:p>
        </p:txBody>
      </p:sp>
      <p:sp>
        <p:nvSpPr>
          <p:cNvPr id="63" name="Rectangle : avec coin arrondi 62">
            <a:extLst>
              <a:ext uri="{FF2B5EF4-FFF2-40B4-BE49-F238E27FC236}">
                <a16:creationId xmlns:a16="http://schemas.microsoft.com/office/drawing/2014/main" id="{67449635-AAEC-43AC-8C68-AB4B9DD1AED2}"/>
              </a:ext>
            </a:extLst>
          </p:cNvPr>
          <p:cNvSpPr/>
          <p:nvPr/>
        </p:nvSpPr>
        <p:spPr>
          <a:xfrm>
            <a:off x="35683" y="1828801"/>
            <a:ext cx="1080000" cy="508116"/>
          </a:xfrm>
          <a:prstGeom prst="round1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/>
              <a:t>TITULAIRE MULTISITE </a:t>
            </a:r>
            <a:r>
              <a:rPr lang="fr-FR" sz="1200" b="1" i="1"/>
              <a:t>détenteur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E41BBE5-3B50-411D-A8A3-D06D852B11EF}"/>
              </a:ext>
            </a:extLst>
          </p:cNvPr>
          <p:cNvCxnSpPr>
            <a:cxnSpLocks/>
          </p:cNvCxnSpPr>
          <p:nvPr/>
        </p:nvCxnSpPr>
        <p:spPr>
          <a:xfrm>
            <a:off x="1778176" y="4753188"/>
            <a:ext cx="0" cy="46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82C86F6-BE26-4905-97D2-B9C51DF83571}"/>
              </a:ext>
            </a:extLst>
          </p:cNvPr>
          <p:cNvCxnSpPr>
            <a:cxnSpLocks/>
          </p:cNvCxnSpPr>
          <p:nvPr/>
        </p:nvCxnSpPr>
        <p:spPr>
          <a:xfrm>
            <a:off x="3112057" y="4753188"/>
            <a:ext cx="0" cy="46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9184E63-AD87-4DBD-AEB2-807E7ADD0BCE}"/>
              </a:ext>
            </a:extLst>
          </p:cNvPr>
          <p:cNvCxnSpPr>
            <a:cxnSpLocks/>
          </p:cNvCxnSpPr>
          <p:nvPr/>
        </p:nvCxnSpPr>
        <p:spPr>
          <a:xfrm>
            <a:off x="5779819" y="4753188"/>
            <a:ext cx="0" cy="46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392D99E-EB9E-4ECD-B1D3-EC1CEE3D63C5}"/>
              </a:ext>
            </a:extLst>
          </p:cNvPr>
          <p:cNvCxnSpPr>
            <a:cxnSpLocks/>
          </p:cNvCxnSpPr>
          <p:nvPr/>
        </p:nvCxnSpPr>
        <p:spPr>
          <a:xfrm>
            <a:off x="7113700" y="4753188"/>
            <a:ext cx="0" cy="46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21516CEA-18CE-49D1-A41C-B0A0461A296B}"/>
              </a:ext>
            </a:extLst>
          </p:cNvPr>
          <p:cNvCxnSpPr>
            <a:cxnSpLocks/>
          </p:cNvCxnSpPr>
          <p:nvPr/>
        </p:nvCxnSpPr>
        <p:spPr>
          <a:xfrm>
            <a:off x="8447581" y="4745568"/>
            <a:ext cx="0" cy="46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FA543E9E-8187-4F12-B954-0C0E26690918}"/>
              </a:ext>
            </a:extLst>
          </p:cNvPr>
          <p:cNvCxnSpPr>
            <a:cxnSpLocks/>
          </p:cNvCxnSpPr>
          <p:nvPr/>
        </p:nvCxnSpPr>
        <p:spPr>
          <a:xfrm>
            <a:off x="1018728" y="5752766"/>
            <a:ext cx="8040853" cy="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CAF7964B-6F9A-466F-8881-F6A08834B240}"/>
              </a:ext>
            </a:extLst>
          </p:cNvPr>
          <p:cNvSpPr/>
          <p:nvPr/>
        </p:nvSpPr>
        <p:spPr>
          <a:xfrm>
            <a:off x="1640680" y="5644766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A0B3602-043C-468F-B6F4-1948107E57CB}"/>
              </a:ext>
            </a:extLst>
          </p:cNvPr>
          <p:cNvSpPr/>
          <p:nvPr/>
        </p:nvSpPr>
        <p:spPr>
          <a:xfrm>
            <a:off x="2974561" y="5644766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E16E01DF-3ACD-4EF8-95E6-0CF59E318C32}"/>
              </a:ext>
            </a:extLst>
          </p:cNvPr>
          <p:cNvSpPr/>
          <p:nvPr/>
        </p:nvSpPr>
        <p:spPr>
          <a:xfrm>
            <a:off x="5642323" y="5644766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8F8AEA6-2DC1-441C-AED8-860A171F4749}"/>
              </a:ext>
            </a:extLst>
          </p:cNvPr>
          <p:cNvSpPr/>
          <p:nvPr/>
        </p:nvSpPr>
        <p:spPr>
          <a:xfrm>
            <a:off x="6976204" y="5644766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DF8A9E79-6EA4-43A1-AD9A-C9C6F98E88CA}"/>
              </a:ext>
            </a:extLst>
          </p:cNvPr>
          <p:cNvSpPr/>
          <p:nvPr/>
        </p:nvSpPr>
        <p:spPr>
          <a:xfrm>
            <a:off x="8310085" y="5644766"/>
            <a:ext cx="216000" cy="216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0949722-AE84-4059-B237-415D2EF736C4}"/>
              </a:ext>
            </a:extLst>
          </p:cNvPr>
          <p:cNvGrpSpPr/>
          <p:nvPr/>
        </p:nvGrpSpPr>
        <p:grpSpPr>
          <a:xfrm>
            <a:off x="35684" y="5447418"/>
            <a:ext cx="1077573" cy="360000"/>
            <a:chOff x="-194293" y="5420540"/>
            <a:chExt cx="1220219" cy="35363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DEFD02D-0835-45FE-AAC2-D1613E97E600}"/>
                </a:ext>
              </a:extLst>
            </p:cNvPr>
            <p:cNvGrpSpPr/>
            <p:nvPr/>
          </p:nvGrpSpPr>
          <p:grpSpPr>
            <a:xfrm>
              <a:off x="-194293" y="5428431"/>
              <a:ext cx="1220219" cy="345746"/>
              <a:chOff x="-194293" y="5428431"/>
              <a:chExt cx="1220219" cy="345746"/>
            </a:xfrm>
          </p:grpSpPr>
          <p:sp>
            <p:nvSpPr>
              <p:cNvPr id="80" name="Rectangle : avec coin arrondi 79">
                <a:extLst>
                  <a:ext uri="{FF2B5EF4-FFF2-40B4-BE49-F238E27FC236}">
                    <a16:creationId xmlns:a16="http://schemas.microsoft.com/office/drawing/2014/main" id="{870927BC-FCA3-4768-AB08-1DD29EF53B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94293" y="5428431"/>
                <a:ext cx="1220219" cy="345746"/>
              </a:xfrm>
              <a:prstGeom prst="round1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9E0C884A-B381-47A0-A8D0-B85D717F37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45"/>
              <a:stretch/>
            </p:blipFill>
            <p:spPr>
              <a:xfrm>
                <a:off x="92960" y="5507932"/>
                <a:ext cx="643254" cy="194719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</p:pic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562FD795-6A1D-41A6-9BDA-2916A5FD476D}"/>
                </a:ext>
              </a:extLst>
            </p:cNvPr>
            <p:cNvGrpSpPr/>
            <p:nvPr/>
          </p:nvGrpSpPr>
          <p:grpSpPr>
            <a:xfrm>
              <a:off x="-194293" y="5420540"/>
              <a:ext cx="1220219" cy="345746"/>
              <a:chOff x="-194293" y="5428431"/>
              <a:chExt cx="1220219" cy="345746"/>
            </a:xfrm>
          </p:grpSpPr>
          <p:sp>
            <p:nvSpPr>
              <p:cNvPr id="83" name="Rectangle : avec coin arrondi 82">
                <a:extLst>
                  <a:ext uri="{FF2B5EF4-FFF2-40B4-BE49-F238E27FC236}">
                    <a16:creationId xmlns:a16="http://schemas.microsoft.com/office/drawing/2014/main" id="{8412CA1D-D847-4ED0-ABE4-F7541D04B0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94293" y="5428431"/>
                <a:ext cx="1220219" cy="345746"/>
              </a:xfrm>
              <a:prstGeom prst="round1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975269A5-34DD-409E-833C-A3DA8F29C8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45"/>
              <a:stretch/>
            </p:blipFill>
            <p:spPr>
              <a:xfrm>
                <a:off x="92960" y="5507932"/>
                <a:ext cx="643254" cy="194719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</p:pic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7C47DB5-9310-4C1A-8603-7D2373391F97}"/>
              </a:ext>
            </a:extLst>
          </p:cNvPr>
          <p:cNvGrpSpPr/>
          <p:nvPr/>
        </p:nvGrpSpPr>
        <p:grpSpPr>
          <a:xfrm>
            <a:off x="-15292" y="3229307"/>
            <a:ext cx="1104998" cy="981996"/>
            <a:chOff x="-25351" y="3229307"/>
            <a:chExt cx="1104998" cy="98199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509795C-F443-48B5-9B06-740B6EB4CBEA}"/>
                </a:ext>
              </a:extLst>
            </p:cNvPr>
            <p:cNvSpPr/>
            <p:nvPr/>
          </p:nvSpPr>
          <p:spPr>
            <a:xfrm>
              <a:off x="67314" y="3229307"/>
              <a:ext cx="919669" cy="98199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5DBE7234-A47B-45DC-BD35-126A0BB54109}"/>
                </a:ext>
              </a:extLst>
            </p:cNvPr>
            <p:cNvSpPr txBox="1"/>
            <p:nvPr/>
          </p:nvSpPr>
          <p:spPr>
            <a:xfrm>
              <a:off x="-25351" y="3280533"/>
              <a:ext cx="110499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Formulaire de contractualisation</a:t>
              </a:r>
            </a:p>
          </p:txBody>
        </p:sp>
        <p:pic>
          <p:nvPicPr>
            <p:cNvPr id="91" name="Graphique 90" descr="Fenêtre de navigateur">
              <a:extLst>
                <a:ext uri="{FF2B5EF4-FFF2-40B4-BE49-F238E27FC236}">
                  <a16:creationId xmlns:a16="http://schemas.microsoft.com/office/drawing/2014/main" id="{7C34152A-B2CF-4DBF-BEFA-AA0B2B48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0342" y="3616773"/>
              <a:ext cx="553613" cy="553613"/>
            </a:xfrm>
            <a:prstGeom prst="rect">
              <a:avLst/>
            </a:prstGeom>
          </p:spPr>
        </p:pic>
      </p:grpSp>
      <p:sp>
        <p:nvSpPr>
          <p:cNvPr id="26" name="Parenthèse fermante 25">
            <a:extLst>
              <a:ext uri="{FF2B5EF4-FFF2-40B4-BE49-F238E27FC236}">
                <a16:creationId xmlns:a16="http://schemas.microsoft.com/office/drawing/2014/main" id="{59095CD1-75C8-4B57-888B-2BD82E9D4A53}"/>
              </a:ext>
            </a:extLst>
          </p:cNvPr>
          <p:cNvSpPr/>
          <p:nvPr/>
        </p:nvSpPr>
        <p:spPr>
          <a:xfrm>
            <a:off x="997042" y="3956044"/>
            <a:ext cx="231273" cy="850267"/>
          </a:xfrm>
          <a:prstGeom prst="righ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372CFA6-5783-4FEB-9EA6-26BFDF903184}"/>
              </a:ext>
            </a:extLst>
          </p:cNvPr>
          <p:cNvCxnSpPr>
            <a:stCxn id="26" idx="2"/>
          </p:cNvCxnSpPr>
          <p:nvPr/>
        </p:nvCxnSpPr>
        <p:spPr>
          <a:xfrm flipV="1">
            <a:off x="1228315" y="4336671"/>
            <a:ext cx="19179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èche : bas 91">
            <a:extLst>
              <a:ext uri="{FF2B5EF4-FFF2-40B4-BE49-F238E27FC236}">
                <a16:creationId xmlns:a16="http://schemas.microsoft.com/office/drawing/2014/main" id="{8A45EAD6-928A-4E17-8B85-DAADD496DEFD}"/>
              </a:ext>
            </a:extLst>
          </p:cNvPr>
          <p:cNvSpPr/>
          <p:nvPr/>
        </p:nvSpPr>
        <p:spPr>
          <a:xfrm>
            <a:off x="2858026" y="1405413"/>
            <a:ext cx="259547" cy="7887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8DC45F0-AF27-42C2-BAAB-27040AA9FC54}"/>
              </a:ext>
            </a:extLst>
          </p:cNvPr>
          <p:cNvSpPr txBox="1"/>
          <p:nvPr/>
        </p:nvSpPr>
        <p:spPr>
          <a:xfrm>
            <a:off x="1895222" y="1080089"/>
            <a:ext cx="2258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Ouverture du service</a:t>
            </a:r>
          </a:p>
        </p:txBody>
      </p:sp>
      <p:pic>
        <p:nvPicPr>
          <p:cNvPr id="11" name="Graphique 10" descr="Utilisateurs">
            <a:extLst>
              <a:ext uri="{FF2B5EF4-FFF2-40B4-BE49-F238E27FC236}">
                <a16:creationId xmlns:a16="http://schemas.microsoft.com/office/drawing/2014/main" id="{52F8C591-88E7-435F-9270-F5C1CF5E1F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9357" y="4724043"/>
            <a:ext cx="550232" cy="5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A5A167-3955-4229-A52B-112AE7D2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973297-505A-494A-B3BD-38358954C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1648E-F725-4DE0-B5F3-BC57A948A2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FB40F7-DD63-46A8-8107-57BA2AF9B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Rappel sur les traitements de données personnelles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CA76CA-952A-4044-AC38-3D893E097F45}"/>
              </a:ext>
            </a:extLst>
          </p:cNvPr>
          <p:cNvSpPr txBox="1"/>
          <p:nvPr/>
        </p:nvSpPr>
        <p:spPr>
          <a:xfrm>
            <a:off x="1235412" y="1491388"/>
            <a:ext cx="667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Au sens du RGPD, plusieurs « traitements de données » sont à l’œuvre dans le projet GRDF ADICT, notamment :</a:t>
            </a:r>
          </a:p>
        </p:txBody>
      </p:sp>
      <p:sp>
        <p:nvSpPr>
          <p:cNvPr id="8" name="Rectangle : avec coin arrondi 7">
            <a:extLst>
              <a:ext uri="{FF2B5EF4-FFF2-40B4-BE49-F238E27FC236}">
                <a16:creationId xmlns:a16="http://schemas.microsoft.com/office/drawing/2014/main" id="{B345452A-1BBB-44E3-9AC1-7C5BA04E417A}"/>
              </a:ext>
            </a:extLst>
          </p:cNvPr>
          <p:cNvSpPr/>
          <p:nvPr/>
        </p:nvSpPr>
        <p:spPr>
          <a:xfrm>
            <a:off x="3394695" y="2534899"/>
            <a:ext cx="2065374" cy="1152296"/>
          </a:xfrm>
          <a:prstGeom prst="round1Rect">
            <a:avLst>
              <a:gd name="adj" fmla="val 19417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spcBef>
                <a:spcPts val="600"/>
              </a:spcBef>
            </a:pPr>
            <a:r>
              <a:rPr lang="fr-FR" sz="1400"/>
              <a:t>Le</a:t>
            </a:r>
            <a:r>
              <a:rPr lang="fr-FR" sz="1400">
                <a:latin typeface="+mj-lt"/>
              </a:rPr>
              <a:t> transfert </a:t>
            </a:r>
            <a:r>
              <a:rPr lang="fr-FR" sz="1400"/>
              <a:t>de données personnelles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56A1F946-DC1E-4DC7-923F-4FB2D2E6D5F1}"/>
              </a:ext>
            </a:extLst>
          </p:cNvPr>
          <p:cNvSpPr/>
          <p:nvPr/>
        </p:nvSpPr>
        <p:spPr>
          <a:xfrm>
            <a:off x="5644996" y="2517821"/>
            <a:ext cx="2065374" cy="1152296"/>
          </a:xfrm>
          <a:prstGeom prst="round1Rect">
            <a:avLst>
              <a:gd name="adj" fmla="val 19417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spcBef>
                <a:spcPts val="600"/>
              </a:spcBef>
            </a:pPr>
            <a:r>
              <a:rPr lang="fr-FR" sz="1400"/>
              <a:t>L’</a:t>
            </a:r>
            <a:r>
              <a:rPr lang="fr-FR" sz="1400">
                <a:latin typeface="+mj-lt"/>
              </a:rPr>
              <a:t>utilisation </a:t>
            </a:r>
            <a:r>
              <a:rPr lang="fr-FR" sz="1400"/>
              <a:t>de données personnelles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BB896862-AD97-4F43-A010-8522C3C94E27}"/>
              </a:ext>
            </a:extLst>
          </p:cNvPr>
          <p:cNvSpPr/>
          <p:nvPr/>
        </p:nvSpPr>
        <p:spPr>
          <a:xfrm>
            <a:off x="3394696" y="3807691"/>
            <a:ext cx="2065374" cy="871724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ctr"/>
          <a:lstStyle/>
          <a:p>
            <a:pPr algn="ctr"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GRDF</a:t>
            </a:r>
            <a:endParaRPr lang="fr-FR" sz="12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4CB0F706-393D-4F79-A175-2026416C6051}"/>
              </a:ext>
            </a:extLst>
          </p:cNvPr>
          <p:cNvSpPr/>
          <p:nvPr/>
        </p:nvSpPr>
        <p:spPr>
          <a:xfrm>
            <a:off x="5644995" y="3790613"/>
            <a:ext cx="2065374" cy="871724"/>
          </a:xfrm>
          <a:prstGeom prst="round1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ctr"/>
          <a:lstStyle/>
          <a:p>
            <a:pPr algn="ctr"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Le tiers</a:t>
            </a:r>
            <a:endParaRPr lang="fr-FR" sz="12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1CCDD7AF-B0FF-456F-9BD9-122553473D51}"/>
              </a:ext>
            </a:extLst>
          </p:cNvPr>
          <p:cNvSpPr/>
          <p:nvPr/>
        </p:nvSpPr>
        <p:spPr>
          <a:xfrm>
            <a:off x="933348" y="3807691"/>
            <a:ext cx="2275265" cy="871724"/>
          </a:xfrm>
          <a:prstGeom prst="round1Rect">
            <a:avLst>
              <a:gd name="adj" fmla="val 0"/>
            </a:avLst>
          </a:prstGeom>
          <a:solidFill>
            <a:srgbClr val="E0E0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ctr"/>
          <a:lstStyle/>
          <a:p>
            <a:pPr algn="ctr">
              <a:spcBef>
                <a:spcPts val="600"/>
              </a:spcBef>
            </a:pP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Qui est le </a:t>
            </a:r>
            <a:b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</a:b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Responsable de traitement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devant la loi ?</a:t>
            </a:r>
            <a:endParaRPr lang="fr-FR" sz="12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4" name="Graphique 13" descr="Ligne fléchée : incurvée dans le sens des aiguilles d’une montre">
            <a:extLst>
              <a:ext uri="{FF2B5EF4-FFF2-40B4-BE49-F238E27FC236}">
                <a16:creationId xmlns:a16="http://schemas.microsoft.com/office/drawing/2014/main" id="{849F5D24-BE1C-4DC7-84D9-1FC3E4B3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554864" y="2885451"/>
            <a:ext cx="655788" cy="65578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80EAA66-2DA2-43D1-9608-F583CC6EB78E}"/>
              </a:ext>
            </a:extLst>
          </p:cNvPr>
          <p:cNvSpPr txBox="1"/>
          <p:nvPr/>
        </p:nvSpPr>
        <p:spPr>
          <a:xfrm rot="782851">
            <a:off x="7953690" y="2636922"/>
            <a:ext cx="11211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>
                <a:solidFill>
                  <a:srgbClr val="C00000"/>
                </a:solidFill>
                <a:latin typeface="Arvo" panose="02000000000000000000" pitchFamily="2" charset="0"/>
              </a:rPr>
              <a:t>C’est l’objet du service du Tiers</a:t>
            </a:r>
          </a:p>
        </p:txBody>
      </p:sp>
      <p:sp>
        <p:nvSpPr>
          <p:cNvPr id="19" name="Rectangle : avec coin arrondi 18">
            <a:extLst>
              <a:ext uri="{FF2B5EF4-FFF2-40B4-BE49-F238E27FC236}">
                <a16:creationId xmlns:a16="http://schemas.microsoft.com/office/drawing/2014/main" id="{DB44E925-881C-49D3-8935-F213EC088839}"/>
              </a:ext>
            </a:extLst>
          </p:cNvPr>
          <p:cNvSpPr/>
          <p:nvPr/>
        </p:nvSpPr>
        <p:spPr>
          <a:xfrm>
            <a:off x="933348" y="4937828"/>
            <a:ext cx="6777021" cy="451871"/>
          </a:xfrm>
          <a:prstGeom prst="round1Rect">
            <a:avLst>
              <a:gd name="adj" fmla="val 2707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indent="180975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Chacun de ces 2 traitements doit faire l’objet 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C000"/>
                </a:highlight>
                <a:latin typeface="+mj-lt"/>
              </a:rPr>
              <a:t>d’un consentement spécifique</a:t>
            </a:r>
          </a:p>
        </p:txBody>
      </p:sp>
    </p:spTree>
    <p:extLst>
      <p:ext uri="{BB962C8B-B14F-4D97-AF65-F5344CB8AC3E}">
        <p14:creationId xmlns:p14="http://schemas.microsoft.com/office/powerpoint/2010/main" val="376629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4E620F8-F58A-4C9C-BA3A-BDA4FA62DEA4}"/>
              </a:ext>
            </a:extLst>
          </p:cNvPr>
          <p:cNvSpPr/>
          <p:nvPr/>
        </p:nvSpPr>
        <p:spPr>
          <a:xfrm>
            <a:off x="4693127" y="3471500"/>
            <a:ext cx="3080269" cy="2549620"/>
          </a:xfrm>
          <a:prstGeom prst="rect">
            <a:avLst/>
          </a:prstGeom>
          <a:solidFill>
            <a:srgbClr val="CDF4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A8B67-1112-4869-A2C4-5370975D0FF9}"/>
              </a:ext>
            </a:extLst>
          </p:cNvPr>
          <p:cNvSpPr/>
          <p:nvPr/>
        </p:nvSpPr>
        <p:spPr>
          <a:xfrm>
            <a:off x="1601373" y="3508603"/>
            <a:ext cx="3091754" cy="2512517"/>
          </a:xfrm>
          <a:prstGeom prst="rect">
            <a:avLst/>
          </a:prstGeom>
          <a:solidFill>
            <a:srgbClr val="FFF8E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584A1-4B94-4BC7-A17E-1CA5BA7FFD02}"/>
              </a:ext>
            </a:extLst>
          </p:cNvPr>
          <p:cNvSpPr/>
          <p:nvPr/>
        </p:nvSpPr>
        <p:spPr>
          <a:xfrm>
            <a:off x="1612858" y="3886200"/>
            <a:ext cx="3080269" cy="396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0CB"/>
                </a:highlight>
              </a:rPr>
              <a:t>Des DCP / 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EBED71-93EF-44AF-92B7-46BD36335F18}"/>
              </a:ext>
            </a:extLst>
          </p:cNvPr>
          <p:cNvSpPr/>
          <p:nvPr/>
        </p:nvSpPr>
        <p:spPr>
          <a:xfrm>
            <a:off x="4704609" y="3886200"/>
            <a:ext cx="3080271" cy="396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F2FF"/>
                </a:highlight>
              </a:rPr>
              <a:t>Des ICS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F5F7B1-6805-4738-B72C-C0528808A9EC}"/>
              </a:ext>
            </a:extLst>
          </p:cNvPr>
          <p:cNvSpPr/>
          <p:nvPr/>
        </p:nvSpPr>
        <p:spPr>
          <a:xfrm>
            <a:off x="1612859" y="3509312"/>
            <a:ext cx="6172022" cy="3723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données gaz liées au compteur (consommations, infos contractuelles) constituent 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477F38-F949-49E9-BB39-CB963E39E5F6}"/>
              </a:ext>
            </a:extLst>
          </p:cNvPr>
          <p:cNvSpPr/>
          <p:nvPr/>
        </p:nvSpPr>
        <p:spPr>
          <a:xfrm>
            <a:off x="1098509" y="1953499"/>
            <a:ext cx="3080269" cy="9144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0CB"/>
                </a:highlight>
              </a:rPr>
              <a:t>Toute information relative à une personne physique susceptible d'être identifiée, directement ou indirectement.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0F4AB4-F5BB-474E-97A2-8128EDE48B18}"/>
              </a:ext>
            </a:extLst>
          </p:cNvPr>
          <p:cNvSpPr/>
          <p:nvPr/>
        </p:nvSpPr>
        <p:spPr>
          <a:xfrm>
            <a:off x="4965218" y="2079976"/>
            <a:ext cx="3080271" cy="9144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F2FF"/>
                </a:highlight>
              </a:rPr>
              <a:t>Toute information dont la communication pourrait porter atteinte aux règles de concurrence libre et loyale et de non-discrimination.</a:t>
            </a:r>
          </a:p>
          <a:p>
            <a:pPr lvl="0"/>
            <a:endParaRPr lang="fr-FR" sz="1200">
              <a:solidFill>
                <a:prstClr val="black">
                  <a:lumMod val="75000"/>
                  <a:lumOff val="25000"/>
                </a:prstClr>
              </a:solidFill>
              <a:highlight>
                <a:srgbClr val="C0F2FF"/>
              </a:highlight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4F172F-19B8-4298-AED6-AF64DD0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EF769D-E11A-4C0E-A035-5E1ABE58F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49EFB5-0399-4F6D-BAF9-01CC5ADA39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GRDF ADICT _ Atelier Fonctionnel &amp; Technique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86486F-A3C3-4F30-B055-2F076537A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cadre réglementaire des données individuelles de consommation</a:t>
            </a: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2B2EC33B-E26A-4CA7-BD75-03FE7EDBD47F}"/>
              </a:ext>
            </a:extLst>
          </p:cNvPr>
          <p:cNvSpPr/>
          <p:nvPr/>
        </p:nvSpPr>
        <p:spPr>
          <a:xfrm>
            <a:off x="1098511" y="1461238"/>
            <a:ext cx="3080271" cy="492007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fr-FR" sz="1400">
                <a:latin typeface="+mj-lt"/>
              </a:rPr>
              <a:t>Données à caractère personnel (DCP)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C4C2B5CF-F241-430A-A037-0BE69BA742B1}"/>
              </a:ext>
            </a:extLst>
          </p:cNvPr>
          <p:cNvSpPr/>
          <p:nvPr/>
        </p:nvSpPr>
        <p:spPr>
          <a:xfrm>
            <a:off x="4965224" y="1438629"/>
            <a:ext cx="3080271" cy="492007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fr-FR" sz="1400">
                <a:latin typeface="+mj-lt"/>
              </a:rPr>
              <a:t>Informations commercialement sensibles (ICS)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F35CC4-B3EC-443B-A86E-B244486783C2}"/>
              </a:ext>
            </a:extLst>
          </p:cNvPr>
          <p:cNvSpPr/>
          <p:nvPr/>
        </p:nvSpPr>
        <p:spPr>
          <a:xfrm>
            <a:off x="1612858" y="4268571"/>
            <a:ext cx="6172022" cy="3723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</a:rPr>
              <a:t>À ce titre elle sont régies par le 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E1BEB9-E469-428D-8E75-9A3695FA0B4B}"/>
              </a:ext>
            </a:extLst>
          </p:cNvPr>
          <p:cNvSpPr/>
          <p:nvPr/>
        </p:nvSpPr>
        <p:spPr>
          <a:xfrm>
            <a:off x="1612858" y="4650160"/>
            <a:ext cx="3080269" cy="396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0CB"/>
                </a:highlight>
              </a:rPr>
              <a:t>RGPD / Loi informatique et libertés / Code de l’Energie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6CE7C-6C01-44C3-812F-ECFF0F34C08B}"/>
              </a:ext>
            </a:extLst>
          </p:cNvPr>
          <p:cNvSpPr/>
          <p:nvPr/>
        </p:nvSpPr>
        <p:spPr>
          <a:xfrm>
            <a:off x="4704609" y="4650160"/>
            <a:ext cx="3080271" cy="396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F2FF"/>
                </a:highlight>
              </a:rPr>
              <a:t>Code de l’Énergie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40AEE3-1DA9-4894-8167-12165F95F05E}"/>
              </a:ext>
            </a:extLst>
          </p:cNvPr>
          <p:cNvSpPr/>
          <p:nvPr/>
        </p:nvSpPr>
        <p:spPr>
          <a:xfrm>
            <a:off x="1612859" y="5059732"/>
            <a:ext cx="6172022" cy="5384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</a:rPr>
              <a:t>et doivent être protégées.</a:t>
            </a:r>
          </a:p>
          <a:p>
            <a:pPr lvl="0" algn="ctr">
              <a:spcBef>
                <a:spcPts val="600"/>
              </a:spcBef>
            </a:pPr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</a:rPr>
              <a:t>Leur transfert et leur utilisation sont soumis à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B920AC-62A7-468B-B090-C92D2AEB068A}"/>
              </a:ext>
            </a:extLst>
          </p:cNvPr>
          <p:cNvSpPr/>
          <p:nvPr/>
        </p:nvSpPr>
        <p:spPr>
          <a:xfrm>
            <a:off x="1612858" y="5613101"/>
            <a:ext cx="3080269" cy="396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0CB"/>
                </a:highlight>
              </a:rPr>
              <a:t>Un consentement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3D7A5A-3424-4FC5-8A60-7050CF8122AA}"/>
              </a:ext>
            </a:extLst>
          </p:cNvPr>
          <p:cNvSpPr/>
          <p:nvPr/>
        </p:nvSpPr>
        <p:spPr>
          <a:xfrm>
            <a:off x="4704609" y="5613101"/>
            <a:ext cx="3080271" cy="396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F2FF"/>
                </a:highlight>
              </a:rPr>
              <a:t>Une autorisation expresse</a:t>
            </a:r>
          </a:p>
        </p:txBody>
      </p:sp>
      <p:sp>
        <p:nvSpPr>
          <p:cNvPr id="21" name="Rectangle : avec coin arrondi 20">
            <a:extLst>
              <a:ext uri="{FF2B5EF4-FFF2-40B4-BE49-F238E27FC236}">
                <a16:creationId xmlns:a16="http://schemas.microsoft.com/office/drawing/2014/main" id="{83A69895-C033-4D54-AA3B-BD0F12182608}"/>
              </a:ext>
            </a:extLst>
          </p:cNvPr>
          <p:cNvSpPr/>
          <p:nvPr/>
        </p:nvSpPr>
        <p:spPr>
          <a:xfrm>
            <a:off x="1612856" y="3179151"/>
            <a:ext cx="3080271" cy="327590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fr-FR" sz="1200"/>
              <a:t>Pour une personne physique :</a:t>
            </a:r>
          </a:p>
        </p:txBody>
      </p:sp>
      <p:sp>
        <p:nvSpPr>
          <p:cNvPr id="33" name="Rectangle : avec coin arrondi 32">
            <a:extLst>
              <a:ext uri="{FF2B5EF4-FFF2-40B4-BE49-F238E27FC236}">
                <a16:creationId xmlns:a16="http://schemas.microsoft.com/office/drawing/2014/main" id="{940B2781-8934-4D74-BE0B-A7FF9EF25BA4}"/>
              </a:ext>
            </a:extLst>
          </p:cNvPr>
          <p:cNvSpPr/>
          <p:nvPr/>
        </p:nvSpPr>
        <p:spPr>
          <a:xfrm>
            <a:off x="4704610" y="3179150"/>
            <a:ext cx="3080271" cy="32759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fr-FR" sz="1200"/>
              <a:t>Pour une personne morale :</a:t>
            </a:r>
          </a:p>
        </p:txBody>
      </p:sp>
    </p:spTree>
    <p:extLst>
      <p:ext uri="{BB962C8B-B14F-4D97-AF65-F5344CB8AC3E}">
        <p14:creationId xmlns:p14="http://schemas.microsoft.com/office/powerpoint/2010/main" val="130877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04B54C3D-2B2A-42F1-902F-F97BE23AFD43}"/>
              </a:ext>
            </a:extLst>
          </p:cNvPr>
          <p:cNvSpPr/>
          <p:nvPr/>
        </p:nvSpPr>
        <p:spPr>
          <a:xfrm>
            <a:off x="207908" y="1516827"/>
            <a:ext cx="2796792" cy="2776269"/>
          </a:xfrm>
          <a:prstGeom prst="round1Rect">
            <a:avLst>
              <a:gd name="adj" fmla="val 10606"/>
            </a:avLst>
          </a:prstGeom>
          <a:solidFill>
            <a:srgbClr val="FFF0C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FontTx/>
              <a:buAutoNum type="arabicPeriod"/>
            </a:pPr>
            <a:r>
              <a:rPr lang="fr-FR" sz="1200" b="1">
                <a:solidFill>
                  <a:srgbClr val="0053A1"/>
                </a:solidFill>
                <a:latin typeface="Avenir LT Std 55 Roman"/>
              </a:rPr>
              <a:t>Les données individuelles de consommation, </a:t>
            </a:r>
            <a:r>
              <a:rPr lang="fr-FR" sz="1200">
                <a:solidFill>
                  <a:prstClr val="black"/>
                </a:solidFill>
                <a:latin typeface="Avenir LT Std 55 Roman"/>
              </a:rPr>
              <a:t>qui se découpent en 2 grandes catégories de données :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34B63D64-268F-429F-BE33-5538AA35B8B5}"/>
              </a:ext>
            </a:extLst>
          </p:cNvPr>
          <p:cNvSpPr/>
          <p:nvPr/>
        </p:nvSpPr>
        <p:spPr>
          <a:xfrm>
            <a:off x="3193106" y="1516827"/>
            <a:ext cx="2796792" cy="2776269"/>
          </a:xfrm>
          <a:prstGeom prst="round1Rect">
            <a:avLst>
              <a:gd name="adj" fmla="val 12122"/>
            </a:avLst>
          </a:prstGeom>
          <a:solidFill>
            <a:srgbClr val="FFF0C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Font typeface="+mj-lt"/>
              <a:buAutoNum type="arabicPeriod" startAt="2"/>
            </a:pPr>
            <a:r>
              <a:rPr lang="fr-FR" sz="1200" b="1" dirty="0">
                <a:solidFill>
                  <a:srgbClr val="0053A1"/>
                </a:solidFill>
                <a:latin typeface="Avenir LT Std 55 Roman"/>
              </a:rPr>
              <a:t>Les données contractuelles</a:t>
            </a:r>
            <a:r>
              <a:rPr lang="fr-FR" sz="1200" dirty="0">
                <a:solidFill>
                  <a:srgbClr val="0053A1"/>
                </a:solidFill>
                <a:latin typeface="Avenir LT Std 55 Roman"/>
              </a:rPr>
              <a:t>, </a:t>
            </a: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comme :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la </a:t>
            </a:r>
            <a:r>
              <a:rPr lang="fr-FR" sz="1200" b="1" dirty="0">
                <a:solidFill>
                  <a:prstClr val="black"/>
                </a:solidFill>
                <a:latin typeface="Avenir LT Std 55 Roman"/>
              </a:rPr>
              <a:t>CAR</a:t>
            </a: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 (Consommation Annuelle de Référence),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la </a:t>
            </a:r>
            <a:r>
              <a:rPr lang="fr-FR" sz="1200" b="1" dirty="0">
                <a:solidFill>
                  <a:prstClr val="black"/>
                </a:solidFill>
                <a:latin typeface="Avenir LT Std 55 Roman"/>
              </a:rPr>
              <a:t>CJA</a:t>
            </a:r>
            <a:r>
              <a:rPr lang="fr-FR" sz="1200" dirty="0">
                <a:solidFill>
                  <a:prstClr val="black"/>
                </a:solidFill>
                <a:latin typeface="Avenir LT Std 65 Medium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(Capacité Journalière d’Acheminement), 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le profil de consommation, 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Avenir LT Std 55 Roman"/>
              </a:rPr>
              <a:t>la date de mise en service, etc. </a:t>
            </a:r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2660EB00-A761-40A4-995F-0E7DED1624DB}"/>
              </a:ext>
            </a:extLst>
          </p:cNvPr>
          <p:cNvSpPr/>
          <p:nvPr/>
        </p:nvSpPr>
        <p:spPr>
          <a:xfrm>
            <a:off x="271022" y="3403889"/>
            <a:ext cx="2674135" cy="785022"/>
          </a:xfrm>
          <a:prstGeom prst="round1Rect">
            <a:avLst>
              <a:gd name="adj" fmla="val 10606"/>
            </a:avLst>
          </a:prstGeom>
          <a:solidFill>
            <a:srgbClr val="FAB2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b="1">
                <a:solidFill>
                  <a:srgbClr val="0053A1"/>
                </a:solidFill>
                <a:latin typeface="Avenir LT Std 55 Roman"/>
              </a:rPr>
              <a:t>Les données informatives : </a:t>
            </a:r>
            <a:r>
              <a:rPr lang="fr-FR" sz="1200">
                <a:solidFill>
                  <a:prstClr val="black"/>
                </a:solidFill>
                <a:latin typeface="Avenir LT Std 55 Roman"/>
              </a:rPr>
              <a:t>données individuelles de consommation à une maille plus fine que les données publiées</a:t>
            </a:r>
          </a:p>
        </p:txBody>
      </p:sp>
      <p:sp>
        <p:nvSpPr>
          <p:cNvPr id="12" name="Rectangle : avec coin arrondi 11">
            <a:extLst>
              <a:ext uri="{FF2B5EF4-FFF2-40B4-BE49-F238E27FC236}">
                <a16:creationId xmlns:a16="http://schemas.microsoft.com/office/drawing/2014/main" id="{FE723015-039B-4264-944E-1F0FF731FE68}"/>
              </a:ext>
            </a:extLst>
          </p:cNvPr>
          <p:cNvSpPr/>
          <p:nvPr/>
        </p:nvSpPr>
        <p:spPr>
          <a:xfrm>
            <a:off x="271022" y="2377853"/>
            <a:ext cx="2674135" cy="979445"/>
          </a:xfrm>
          <a:prstGeom prst="round1Rect">
            <a:avLst>
              <a:gd name="adj" fmla="val 10606"/>
            </a:avLst>
          </a:prstGeom>
          <a:solidFill>
            <a:srgbClr val="FAB2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b="1">
                <a:solidFill>
                  <a:srgbClr val="0053A1"/>
                </a:solidFill>
                <a:latin typeface="Avenir LT Std 55 Roman"/>
              </a:rPr>
              <a:t>Les données publiées</a:t>
            </a:r>
            <a:r>
              <a:rPr lang="fr-FR" sz="1200">
                <a:solidFill>
                  <a:srgbClr val="0053A1"/>
                </a:solidFill>
                <a:latin typeface="Avenir LT Std 55 Roman"/>
              </a:rPr>
              <a:t> : </a:t>
            </a:r>
            <a:r>
              <a:rPr lang="fr-FR" sz="1200">
                <a:solidFill>
                  <a:prstClr val="black"/>
                </a:solidFill>
                <a:latin typeface="Avenir LT Std 55 Roman"/>
              </a:rPr>
              <a:t>données individuelles de consommation transmises au fournisseur de gaz et qui servent à la facturation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7C77298-7470-4BC5-9373-4DB68AC4E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59" y="1393113"/>
            <a:ext cx="324000" cy="324000"/>
          </a:xfrm>
          <a:prstGeom prst="rect">
            <a:avLst/>
          </a:prstGeom>
        </p:spPr>
      </p:pic>
      <p:sp>
        <p:nvSpPr>
          <p:cNvPr id="59" name="Rectangle : avec coin arrondi 58">
            <a:extLst>
              <a:ext uri="{FF2B5EF4-FFF2-40B4-BE49-F238E27FC236}">
                <a16:creationId xmlns:a16="http://schemas.microsoft.com/office/drawing/2014/main" id="{02D35BB8-AB66-453A-9A84-139254FA629D}"/>
              </a:ext>
            </a:extLst>
          </p:cNvPr>
          <p:cNvSpPr/>
          <p:nvPr/>
        </p:nvSpPr>
        <p:spPr>
          <a:xfrm>
            <a:off x="6178304" y="1516827"/>
            <a:ext cx="2796792" cy="2776269"/>
          </a:xfrm>
          <a:prstGeom prst="round1Rect">
            <a:avLst>
              <a:gd name="adj" fmla="val 12122"/>
            </a:avLst>
          </a:prstGeom>
          <a:solidFill>
            <a:srgbClr val="FFF0C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Font typeface="+mj-lt"/>
              <a:buAutoNum type="arabicPeriod" startAt="3"/>
            </a:pPr>
            <a:r>
              <a:rPr lang="fr-FR" sz="1200" b="1">
                <a:solidFill>
                  <a:srgbClr val="0053A1"/>
                </a:solidFill>
                <a:latin typeface="Avenir LT Std 55 Roman"/>
              </a:rPr>
              <a:t>Les données techniques</a:t>
            </a:r>
            <a:r>
              <a:rPr lang="fr-FR" sz="1200">
                <a:solidFill>
                  <a:srgbClr val="0053A1"/>
                </a:solidFill>
                <a:latin typeface="Avenir LT Std 55 Roman"/>
              </a:rPr>
              <a:t>, </a:t>
            </a:r>
            <a:r>
              <a:rPr lang="fr-FR" sz="1200">
                <a:solidFill>
                  <a:prstClr val="black"/>
                </a:solidFill>
                <a:latin typeface="Avenir LT Std 55 Roman"/>
              </a:rPr>
              <a:t>comme :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>
                <a:solidFill>
                  <a:prstClr val="black"/>
                </a:solidFill>
                <a:latin typeface="Avenir LT Std 55 Roman"/>
              </a:rPr>
              <a:t>L’adresse du PCE,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 b="1">
                <a:solidFill>
                  <a:prstClr val="black"/>
                </a:solidFill>
              </a:rPr>
              <a:t>la fréquence de relevé, 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fr-FR" sz="1200">
                <a:solidFill>
                  <a:prstClr val="black"/>
                </a:solidFill>
                <a:latin typeface="Avenir LT Std 55 Roman"/>
              </a:rPr>
              <a:t>Les informations techniques du compteur, etc.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45A877-CBA4-41B4-8A4C-B56AD132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F8EB2D-EE7D-4251-ABAF-F0F6AA62B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8E2040-F7AC-4270-B376-4E8F0FD68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713" y="404813"/>
            <a:ext cx="7056437" cy="868615"/>
          </a:xfrm>
        </p:spPr>
        <p:txBody>
          <a:bodyPr/>
          <a:lstStyle/>
          <a:p>
            <a:r>
              <a:rPr lang="fr-FR" b="1" dirty="0"/>
              <a:t>Zoom sur les données</a:t>
            </a:r>
          </a:p>
          <a:p>
            <a:r>
              <a:rPr lang="fr-FR" sz="1600" b="1" dirty="0"/>
              <a:t>Les données disponibles via API GRDF ADICT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9EA9F-24CF-4787-8D1B-B00C6C28B949}"/>
              </a:ext>
            </a:extLst>
          </p:cNvPr>
          <p:cNvSpPr/>
          <p:nvPr/>
        </p:nvSpPr>
        <p:spPr>
          <a:xfrm>
            <a:off x="691539" y="4437112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buFontTx/>
              <a:buChar char="-"/>
            </a:pPr>
            <a:endParaRPr lang="fr-FR" sz="1200" dirty="0">
              <a:solidFill>
                <a:prstClr val="black"/>
              </a:solidFill>
              <a:latin typeface="Avenir LT Std 55 Roman"/>
            </a:endParaRPr>
          </a:p>
          <a:p>
            <a:pPr lvl="2"/>
            <a:r>
              <a:rPr lang="fr-FR" sz="1400" dirty="0">
                <a:solidFill>
                  <a:schemeClr val="accent6"/>
                </a:solidFill>
              </a:rPr>
              <a:t>Exemple : pour un compteur communicant gaz (</a:t>
            </a:r>
            <a:r>
              <a:rPr lang="fr-FR" sz="1400" dirty="0" err="1">
                <a:solidFill>
                  <a:schemeClr val="accent6"/>
                </a:solidFill>
              </a:rPr>
              <a:t>Gazpar</a:t>
            </a:r>
            <a:r>
              <a:rPr lang="fr-FR" sz="1400" dirty="0">
                <a:solidFill>
                  <a:schemeClr val="accent6"/>
                </a:solidFill>
              </a:rPr>
              <a:t>), les données publiées sont les relevés mensuels (transmis au fournisseur) alors que les données informatives sont fournies en premier lieu au client à un pas de temps journalier (données journalières, voire horaires)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8C120A-55B5-447B-9B62-49D3288CB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625755"/>
            <a:ext cx="648072" cy="761486"/>
          </a:xfrm>
          <a:prstGeom prst="rect">
            <a:avLst/>
          </a:prstGeom>
        </p:spPr>
      </p:pic>
      <p:pic>
        <p:nvPicPr>
          <p:cNvPr id="20" name="Graphique 19" descr="Sablier">
            <a:extLst>
              <a:ext uri="{FF2B5EF4-FFF2-40B4-BE49-F238E27FC236}">
                <a16:creationId xmlns:a16="http://schemas.microsoft.com/office/drawing/2014/main" id="{361E02FB-84F6-43E2-B356-8E6B9C27A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2466" y="1866987"/>
            <a:ext cx="324001" cy="324001"/>
          </a:xfrm>
          <a:prstGeom prst="rect">
            <a:avLst/>
          </a:prstGeom>
        </p:spPr>
      </p:pic>
      <p:pic>
        <p:nvPicPr>
          <p:cNvPr id="16" name="Graphique 15" descr="Sablier">
            <a:extLst>
              <a:ext uri="{FF2B5EF4-FFF2-40B4-BE49-F238E27FC236}">
                <a16:creationId xmlns:a16="http://schemas.microsoft.com/office/drawing/2014/main" id="{F7BFB61F-6EF9-465D-882D-0E0C73E31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2091" y="2531268"/>
            <a:ext cx="324001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2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543C-8208-C746-8389-860E1F7EC866}" type="datetime1">
              <a:rPr lang="fr-FR">
                <a:solidFill>
                  <a:srgbClr val="FFFFFF">
                    <a:alpha val="0"/>
                  </a:srgbClr>
                </a:solidFill>
                <a:latin typeface="Avenir LT Std 55 Roman"/>
              </a:rPr>
              <a:pPr/>
              <a:t>16/09/2020</a:t>
            </a:fld>
            <a:endParaRPr lang="fr-FR">
              <a:solidFill>
                <a:srgbClr val="FFFFFF">
                  <a:alpha val="0"/>
                </a:srgbClr>
              </a:solidFill>
              <a:latin typeface="Avenir LT Std 55 Roman"/>
            </a:endParaRP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92011DE1-A71F-4C7A-9944-9E4C8E182D2A}"/>
              </a:ext>
            </a:extLst>
          </p:cNvPr>
          <p:cNvSpPr txBox="1">
            <a:spLocks/>
          </p:cNvSpPr>
          <p:nvPr/>
        </p:nvSpPr>
        <p:spPr bwMode="gray">
          <a:xfrm>
            <a:off x="1763713" y="404813"/>
            <a:ext cx="7056437" cy="868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Les types de données et leur statut </a:t>
            </a:r>
            <a:br>
              <a:rPr lang="fr-FR" b="1" dirty="0"/>
            </a:br>
            <a:r>
              <a:rPr lang="fr-FR" sz="1600" b="1" dirty="0"/>
              <a:t>Par type de fréquence de relève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6ABFDE4-506A-4206-8530-89B3F3CB8772}"/>
              </a:ext>
            </a:extLst>
          </p:cNvPr>
          <p:cNvGraphicFramePr>
            <a:graphicFrameLocks noGrp="1"/>
          </p:cNvGraphicFramePr>
          <p:nvPr/>
        </p:nvGraphicFramePr>
        <p:xfrm>
          <a:off x="646539" y="1517862"/>
          <a:ext cx="8096480" cy="4792520"/>
        </p:xfrm>
        <a:graphic>
          <a:graphicData uri="http://schemas.openxmlformats.org/drawingml/2006/table">
            <a:tbl>
              <a:tblPr/>
              <a:tblGrid>
                <a:gridCol w="1012060">
                  <a:extLst>
                    <a:ext uri="{9D8B030D-6E8A-4147-A177-3AD203B41FA5}">
                      <a16:colId xmlns:a16="http://schemas.microsoft.com/office/drawing/2014/main" val="852764658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4246474610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1198396360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362405741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2735461186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3163342342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3674621509"/>
                    </a:ext>
                  </a:extLst>
                </a:gridCol>
                <a:gridCol w="1012060">
                  <a:extLst>
                    <a:ext uri="{9D8B030D-6E8A-4147-A177-3AD203B41FA5}">
                      <a16:colId xmlns:a16="http://schemas.microsoft.com/office/drawing/2014/main" val="2197608444"/>
                    </a:ext>
                  </a:extLst>
                </a:gridCol>
              </a:tblGrid>
              <a:tr h="273365"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11 millions de PCE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5D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Fréquence de relève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disponibles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800" b="1" dirty="0">
                          <a:solidFill>
                            <a:prstClr val="black"/>
                          </a:solidFill>
                          <a:latin typeface="+mn-lt"/>
                        </a:rPr>
                        <a:t>Fr</a:t>
                      </a: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  <a:ea typeface="+mn-ea"/>
                          <a:cs typeface="+mn-cs"/>
                        </a:rPr>
                        <a:t>équence / délai de publication</a:t>
                      </a:r>
                    </a:p>
                    <a:p>
                      <a:pPr marL="0" algn="ctr" defTabSz="914400" rtl="0" eaLnBrk="1" fontAlgn="ctr" latinLnBrk="0" hangingPunct="1"/>
                      <a:endParaRPr lang="fr-F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LT Std 55 Roman" panose="020B05030202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fr-FR" sz="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  <a:ea typeface="+mn-ea"/>
                          <a:cs typeface="+mn-cs"/>
                        </a:rPr>
                        <a:t>sauf cas exceptionnel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Profondeur d’historique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91512"/>
                  </a:ext>
                </a:extLst>
              </a:tr>
              <a:tr h="145795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Publiées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Informatives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5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84894"/>
                  </a:ext>
                </a:extLst>
              </a:tr>
              <a:tr h="22476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( Point </a:t>
                      </a:r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de Comptage </a:t>
                      </a:r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et d'Estimation )</a:t>
                      </a:r>
                      <a:endParaRPr lang="fr-FR" sz="600" b="0" i="1" u="none" strike="noStrike" dirty="0">
                        <a:solidFill>
                          <a:srgbClr val="000000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Servant au Fournisseur pour la facturation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Pour un suivi des consommations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114315"/>
                  </a:ext>
                </a:extLst>
              </a:tr>
              <a:tr h="1013211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7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~6 millions de PCE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6M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semestrielles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A J+3</a:t>
                      </a:r>
                      <a:b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</a:br>
                      <a:r>
                        <a:rPr lang="fr-FR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tous les 6 mois</a:t>
                      </a:r>
                      <a:endParaRPr lang="fr-FR" sz="1050" b="0" i="1" u="none" strike="noStrike" dirty="0">
                        <a:solidFill>
                          <a:srgbClr val="FFFFFF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5 ans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74921"/>
                  </a:ext>
                </a:extLst>
              </a:tr>
              <a:tr h="24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~5 millions de PCE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1M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mensuelles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Publication mensuelle </a:t>
                      </a:r>
                      <a:br>
                        <a:rPr lang="fr-FR" sz="800" b="0" i="1" u="none" strike="noStrike" kern="1200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800" b="0" i="1" u="none" strike="noStrike" kern="1200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  <a:ea typeface="+mn-ea"/>
                          <a:cs typeface="+mn-cs"/>
                        </a:rPr>
                        <a:t>en cours de mois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5 ans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27960"/>
                  </a:ext>
                </a:extLst>
              </a:tr>
              <a:tr h="24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quotidiennes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A J+3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3 ans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4571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7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97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0" i="0" u="none" strike="noStrike" dirty="0">
                        <a:solidFill>
                          <a:srgbClr val="FFFFFF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0" i="0" u="none" strike="noStrike" dirty="0">
                        <a:solidFill>
                          <a:srgbClr val="FFFFFF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100" b="0" i="0" u="none" strike="noStrike" dirty="0">
                        <a:solidFill>
                          <a:srgbClr val="FFFFFF"/>
                        </a:solidFill>
                        <a:effectLst/>
                        <a:latin typeface="Avenir LT Std 55 Roman" panose="020B0503020203020204" pitchFamily="34" charset="0"/>
                      </a:endParaRP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77928"/>
                  </a:ext>
                </a:extLst>
              </a:tr>
              <a:tr h="24299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100 000 PCE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MM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mensuelles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En M+1</a:t>
                      </a:r>
                      <a:b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</a:br>
                      <a:r>
                        <a:rPr lang="fr-FR" sz="800" b="0" i="1" u="none" strike="noStrike" kern="1200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  <a:ea typeface="+mn-ea"/>
                          <a:cs typeface="+mn-cs"/>
                        </a:rPr>
                        <a:t>le 7ème JO 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5 ans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61574"/>
                  </a:ext>
                </a:extLst>
              </a:tr>
              <a:tr h="242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quotidiennes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En M+1</a:t>
                      </a:r>
                    </a:p>
                    <a:p>
                      <a:pPr algn="ctr" rtl="0" fontAlgn="ctr"/>
                      <a:r>
                        <a:rPr lang="fr-FR" sz="800" b="0" i="1" u="none" strike="noStrike" kern="1200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  <a:ea typeface="+mn-ea"/>
                          <a:cs typeface="+mn-cs"/>
                        </a:rPr>
                        <a:t>Le 10ème JC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3 ans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46777"/>
                  </a:ext>
                </a:extLst>
              </a:tr>
              <a:tr h="9744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897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venir LT Std 55 Roman" panose="020B0503020203020204" pitchFamily="34" charset="0"/>
                        </a:rPr>
                        <a:t>3 000 PCE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JJ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Données quotidiennes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8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A J+1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8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LT Std 55 Roman" panose="020B0503020203020204" pitchFamily="34" charset="0"/>
                        </a:rPr>
                        <a:t>5 ans</a:t>
                      </a:r>
                    </a:p>
                  </a:txBody>
                  <a:tcPr marL="72000" marR="7200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B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1445"/>
                  </a:ext>
                </a:extLst>
              </a:tr>
            </a:tbl>
          </a:graphicData>
        </a:graphic>
      </p:graphicFrame>
      <p:pic>
        <p:nvPicPr>
          <p:cNvPr id="50" name="Image 49">
            <a:extLst>
              <a:ext uri="{FF2B5EF4-FFF2-40B4-BE49-F238E27FC236}">
                <a16:creationId xmlns:a16="http://schemas.microsoft.com/office/drawing/2014/main" id="{8E4D3B46-08B8-41AF-AC41-D1E7E639B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1" b="94378" l="2451" r="94608">
                        <a14:foregroundMark x1="57843" y1="20482" x2="57843" y2="20482"/>
                        <a14:foregroundMark x1="51961" y1="26506" x2="51961" y2="26506"/>
                        <a14:foregroundMark x1="56863" y1="30120" x2="56863" y2="30120"/>
                        <a14:foregroundMark x1="50980" y1="33333" x2="50980" y2="33333"/>
                        <a14:foregroundMark x1="45588" y1="33333" x2="45588" y2="33333"/>
                        <a14:foregroundMark x1="40196" y1="33333" x2="40196" y2="33333"/>
                        <a14:foregroundMark x1="35294" y1="33735" x2="35294" y2="33735"/>
                        <a14:foregroundMark x1="30392" y1="33735" x2="30392" y2="33735"/>
                        <a14:foregroundMark x1="25000" y1="33735" x2="25000" y2="33735"/>
                        <a14:foregroundMark x1="29902" y1="28514" x2="29902" y2="28514"/>
                        <a14:foregroundMark x1="32843" y1="26506" x2="32843" y2="26506"/>
                        <a14:foregroundMark x1="42157" y1="28916" x2="42157" y2="28916"/>
                        <a14:foregroundMark x1="42157" y1="26506" x2="42157" y2="26506"/>
                        <a14:foregroundMark x1="38235" y1="18072" x2="38235" y2="18072"/>
                        <a14:foregroundMark x1="28431" y1="5221" x2="28431" y2="5221"/>
                        <a14:foregroundMark x1="67157" y1="6024" x2="67157" y2="6024"/>
                        <a14:foregroundMark x1="79412" y1="22490" x2="79412" y2="22490"/>
                        <a14:foregroundMark x1="91176" y1="28112" x2="91176" y2="28112"/>
                        <a14:foregroundMark x1="85294" y1="53012" x2="85294" y2="53012"/>
                        <a14:foregroundMark x1="81863" y1="58233" x2="81863" y2="58233"/>
                        <a14:foregroundMark x1="78922" y1="83936" x2="78922" y2="83936"/>
                        <a14:foregroundMark x1="66176" y1="93173" x2="65686" y2="93173"/>
                        <a14:foregroundMark x1="19118" y1="90763" x2="19118" y2="90763"/>
                        <a14:foregroundMark x1="8333" y1="44980" x2="8333" y2="44980"/>
                        <a14:foregroundMark x1="7353" y1="53414" x2="7353" y2="53414"/>
                        <a14:foregroundMark x1="95098" y1="52610" x2="95098" y2="52610"/>
                        <a14:foregroundMark x1="2451" y1="53012" x2="2451" y2="53012"/>
                        <a14:foregroundMark x1="56373" y1="36145" x2="56373" y2="36145"/>
                        <a14:foregroundMark x1="45098" y1="35743" x2="45098" y2="35743"/>
                        <a14:foregroundMark x1="52451" y1="94378" x2="52451" y2="94378"/>
                      </a14:backgroundRemoval>
                    </a14:imgEffect>
                  </a14:imgLayer>
                </a14:imgProps>
              </a:ext>
            </a:extLst>
          </a:blip>
          <a:srcRect t="2080"/>
          <a:stretch/>
        </p:blipFill>
        <p:spPr>
          <a:xfrm>
            <a:off x="2230478" y="2417407"/>
            <a:ext cx="384467" cy="45951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5066DAE-0853-495E-B3A4-751E2DA15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76"/>
          <a:stretch/>
        </p:blipFill>
        <p:spPr>
          <a:xfrm>
            <a:off x="2217115" y="3370717"/>
            <a:ext cx="397830" cy="452696"/>
          </a:xfrm>
          <a:prstGeom prst="rect">
            <a:avLst/>
          </a:prstGeom>
        </p:spPr>
      </p:pic>
      <p:pic>
        <p:nvPicPr>
          <p:cNvPr id="13" name="Graphique 12" descr="Usine">
            <a:extLst>
              <a:ext uri="{FF2B5EF4-FFF2-40B4-BE49-F238E27FC236}">
                <a16:creationId xmlns:a16="http://schemas.microsoft.com/office/drawing/2014/main" id="{5A40A0A1-F7C7-4328-9AA4-5E30CBEA1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885" y="4735209"/>
            <a:ext cx="648000" cy="648000"/>
          </a:xfrm>
          <a:prstGeom prst="rect">
            <a:avLst/>
          </a:prstGeom>
        </p:spPr>
      </p:pic>
      <p:pic>
        <p:nvPicPr>
          <p:cNvPr id="22" name="Graphique 21" descr="Profil masculin">
            <a:extLst>
              <a:ext uri="{FF2B5EF4-FFF2-40B4-BE49-F238E27FC236}">
                <a16:creationId xmlns:a16="http://schemas.microsoft.com/office/drawing/2014/main" id="{DBC3911A-CB93-4DD0-BCE7-D4D450E3A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885" y="27023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18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RDF_Ble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DF_Ble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DF_Jaune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59F60FB19AD4A9F2F295630341FDE" ma:contentTypeVersion="11" ma:contentTypeDescription="Crée un document." ma:contentTypeScope="" ma:versionID="edf73616fd0f1c4d76cff3c91a1eb8c7">
  <xsd:schema xmlns:xsd="http://www.w3.org/2001/XMLSchema" xmlns:xs="http://www.w3.org/2001/XMLSchema" xmlns:p="http://schemas.microsoft.com/office/2006/metadata/properties" xmlns:ns3="8633c66e-541f-4bab-bbeb-2ca359361966" xmlns:ns4="59f17604-eb5b-497c-a5b0-4d964f992611" targetNamespace="http://schemas.microsoft.com/office/2006/metadata/properties" ma:root="true" ma:fieldsID="77543ed4128f148b794abba08c86a606" ns3:_="" ns4:_="">
    <xsd:import namespace="8633c66e-541f-4bab-bbeb-2ca359361966"/>
    <xsd:import namespace="59f17604-eb5b-497c-a5b0-4d964f9926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3c66e-541f-4bab-bbeb-2ca359361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17604-eb5b-497c-a5b0-4d964f992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B58D6-BCB0-4F13-8394-36BFECF89850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9f17604-eb5b-497c-a5b0-4d964f992611"/>
    <ds:schemaRef ds:uri="8633c66e-541f-4bab-bbeb-2ca3593619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F9F4C9-AFF0-446F-9853-CACB6EE4D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023EDD-EC16-4469-AFEC-908109783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33c66e-541f-4bab-bbeb-2ca359361966"/>
    <ds:schemaRef ds:uri="59f17604-eb5b-497c-a5b0-4d964f992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1027</Words>
  <Application>Microsoft Office PowerPoint</Application>
  <PresentationFormat>Affichage à l'écran (4:3)</PresentationFormat>
  <Paragraphs>193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27" baseType="lpstr">
      <vt:lpstr>Aharoni</vt:lpstr>
      <vt:lpstr>Antagometrica BT</vt:lpstr>
      <vt:lpstr>Arial</vt:lpstr>
      <vt:lpstr>Arial Black</vt:lpstr>
      <vt:lpstr>Arial Narrow</vt:lpstr>
      <vt:lpstr>Arvo</vt:lpstr>
      <vt:lpstr>Avenir LT Std 35 Light</vt:lpstr>
      <vt:lpstr>Avenir LT Std 55 Roman</vt:lpstr>
      <vt:lpstr>Avenir LT Std 65 Medium</vt:lpstr>
      <vt:lpstr>Calibri</vt:lpstr>
      <vt:lpstr>Calibri Light</vt:lpstr>
      <vt:lpstr>Thème Office</vt:lpstr>
      <vt:lpstr>2_GRDF_BleuC</vt:lpstr>
      <vt:lpstr>GRDF_BleuC</vt:lpstr>
      <vt:lpstr>3_GRDF_BleuC</vt:lpstr>
      <vt:lpstr>1_GRDF_BleuC</vt:lpstr>
      <vt:lpstr>GRDF_Jaune</vt:lpstr>
      <vt:lpstr>Présentation PowerPoint</vt:lpstr>
      <vt:lpstr>Mise à disposition des données Contribuer à la MDE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KULLMANN  Pauline</dc:creator>
  <cp:lastModifiedBy>CHARDARD Clelie (Gaz Réseau Distribution France)</cp:lastModifiedBy>
  <cp:revision>90</cp:revision>
  <dcterms:modified xsi:type="dcterms:W3CDTF">2020-09-16T16:08:21Z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0x01010045D59F60FB19AD4A9F2F295630341FDE</vt:lpwstr>
  </property>
</Properties>
</file>