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165" autoAdjust="0"/>
  </p:normalViewPr>
  <p:slideViewPr>
    <p:cSldViewPr snapToGrid="0">
      <p:cViewPr varScale="1">
        <p:scale>
          <a:sx n="75" d="100"/>
          <a:sy n="75" d="100"/>
        </p:scale>
        <p:origin x="321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319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54D34-9413-42BA-9F0A-4AF67A99A13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18B8-F752-422C-BDF0-85745CAF96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7303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362200" y="1143000"/>
            <a:ext cx="2133600" cy="30861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18B8-F752-422C-BDF0-85745CAF969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527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8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1378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751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70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02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56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70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97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482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80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0383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2E58D-4835-45AE-A4B8-39AFBF275470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08E65-C213-4F0C-8216-DC52F2AB2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51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BDE994D-13FC-CEAE-2DAF-7B1B047035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13" y="8023997"/>
            <a:ext cx="4220250" cy="1882003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4649B19-CAA9-2A23-3C10-EE51FB99FC52}"/>
              </a:ext>
            </a:extLst>
          </p:cNvPr>
          <p:cNvSpPr txBox="1"/>
          <p:nvPr/>
        </p:nvSpPr>
        <p:spPr>
          <a:xfrm>
            <a:off x="-438239" y="864574"/>
            <a:ext cx="10810964" cy="863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3024" marR="6050073">
              <a:lnSpc>
                <a:spcPct val="91000"/>
              </a:lnSpc>
              <a:spcBef>
                <a:spcPts val="968"/>
              </a:spcBef>
            </a:pPr>
            <a:r>
              <a:rPr lang="fr-FR" sz="2400" b="1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Le</a:t>
            </a:r>
            <a:r>
              <a:rPr lang="fr-FR" sz="2400" b="1" spc="-188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 </a:t>
            </a:r>
            <a:r>
              <a:rPr lang="fr-FR" sz="2400" b="1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changement de gaz,</a:t>
            </a:r>
            <a:endParaRPr lang="fr-FR" sz="24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  <a:p>
            <a:pPr marL="443024">
              <a:lnSpc>
                <a:spcPts val="3669"/>
              </a:lnSpc>
            </a:pPr>
            <a:r>
              <a:rPr lang="fr-FR" sz="2400" b="1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c’est</a:t>
            </a:r>
            <a:r>
              <a:rPr lang="fr-FR" sz="2400" b="1" spc="-22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 </a:t>
            </a:r>
            <a:r>
              <a:rPr lang="fr-FR" sz="2400" b="1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parti</a:t>
            </a:r>
            <a:r>
              <a:rPr lang="fr-FR" sz="2400" b="1" spc="-15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 </a:t>
            </a:r>
            <a:r>
              <a:rPr lang="fr-FR" sz="2400" b="1" spc="-72" dirty="0">
                <a:solidFill>
                  <a:srgbClr val="00A0C5"/>
                </a:solidFill>
                <a:latin typeface="Open Sans" panose="020B0606030504020204" pitchFamily="34" charset="0"/>
                <a:ea typeface="Open Sans" panose="020B0606030504020204" pitchFamily="34" charset="0"/>
              </a:rPr>
              <a:t>!</a:t>
            </a:r>
            <a:endParaRPr lang="fr-FR" sz="24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pic>
        <p:nvPicPr>
          <p:cNvPr id="5" name="image1.jpeg">
            <a:extLst>
              <a:ext uri="{FF2B5EF4-FFF2-40B4-BE49-F238E27FC236}">
                <a16:creationId xmlns:a16="http://schemas.microsoft.com/office/drawing/2014/main" id="{813F3A0F-96DA-3600-8101-D48F4900A8C5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0586" y="109544"/>
            <a:ext cx="1710145" cy="679912"/>
          </a:xfrm>
          <a:prstGeom prst="rect">
            <a:avLst/>
          </a:prstGeom>
        </p:spPr>
      </p:pic>
      <p:sp>
        <p:nvSpPr>
          <p:cNvPr id="6" name="Rectangle 35">
            <a:extLst>
              <a:ext uri="{FF2B5EF4-FFF2-40B4-BE49-F238E27FC236}">
                <a16:creationId xmlns:a16="http://schemas.microsoft.com/office/drawing/2014/main" id="{A07D19B7-C6BC-1F83-CAC4-6347946E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2003"/>
            <a:ext cx="6792686" cy="3749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57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defTabSz="1320816"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Ville, le 00 mois 2025</a:t>
            </a:r>
            <a:endParaRPr lang="fr-FR" altLang="fr-FR" sz="1100" dirty="0"/>
          </a:p>
          <a:p>
            <a:pPr algn="just" defTabSz="1320816">
              <a:tabLst>
                <a:tab pos="846149" algn="l"/>
              </a:tabLst>
            </a:pPr>
            <a:endParaRPr lang="fr-FR" altLang="fr-FR" sz="1100" dirty="0">
              <a:solidFill>
                <a:srgbClr val="58595B"/>
              </a:solidFill>
              <a:ea typeface="Open Sans" panose="020B0606030504020204" pitchFamily="34" charset="0"/>
            </a:endParaRPr>
          </a:p>
          <a:p>
            <a:pPr algn="just" defTabSz="1320816">
              <a:tabLst>
                <a:tab pos="846149" algn="l"/>
              </a:tabLst>
            </a:pPr>
            <a:endParaRPr lang="fr-FR" altLang="fr-FR" sz="1100" dirty="0">
              <a:solidFill>
                <a:srgbClr val="58595B"/>
              </a:solidFill>
              <a:ea typeface="Open Sans" panose="020B0606030504020204" pitchFamily="34" charset="0"/>
            </a:endParaRPr>
          </a:p>
          <a:p>
            <a:pPr algn="just" defTabSz="1320816"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Madame, Monsieur,</a:t>
            </a:r>
          </a:p>
          <a:p>
            <a:pPr algn="just" defTabSz="1320816">
              <a:tabLst>
                <a:tab pos="846149" algn="l"/>
              </a:tabLst>
            </a:pPr>
            <a:endParaRPr lang="fr-FR" altLang="fr-FR" sz="1100" dirty="0"/>
          </a:p>
          <a:p>
            <a:pPr algn="just" defTabSz="1320816"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Vous serez prochainement concernés par l’inventaire de votre (vos) appareil(s) fonctionnant au gaz naturel à l’occasion du </a:t>
            </a:r>
            <a:r>
              <a:rPr lang="fr-FR" altLang="fr-FR" sz="1100" b="1" dirty="0">
                <a:solidFill>
                  <a:srgbClr val="00A0C5"/>
                </a:solidFill>
                <a:ea typeface="Open Sans" panose="020B0606030504020204" pitchFamily="34" charset="0"/>
              </a:rPr>
              <a:t>CHANGEMENT DE GAZ DANS LES HAUTS-DE-FRANCE.</a:t>
            </a:r>
          </a:p>
          <a:p>
            <a:pPr algn="just" defTabSz="1320816">
              <a:tabLst>
                <a:tab pos="846149" algn="l"/>
              </a:tabLst>
            </a:pPr>
            <a:endParaRPr lang="fr-FR" altLang="fr-FR" sz="1100" dirty="0"/>
          </a:p>
          <a:p>
            <a:pPr algn="just" defTabSz="1320816"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Cet inventaire consiste à :</a:t>
            </a:r>
          </a:p>
          <a:p>
            <a:pPr algn="just" defTabSz="1320816">
              <a:tabLst>
                <a:tab pos="846149" algn="l"/>
              </a:tabLst>
            </a:pPr>
            <a:endParaRPr lang="fr-FR" altLang="fr-FR" sz="1100" dirty="0"/>
          </a:p>
          <a:p>
            <a:pPr algn="just" defTabSz="1320816">
              <a:buFontTx/>
              <a:buChar char="•"/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qualifier vos coordonnées ;</a:t>
            </a:r>
            <a:endParaRPr lang="fr-FR" altLang="fr-FR" sz="1100" dirty="0"/>
          </a:p>
          <a:p>
            <a:pPr algn="just" defTabSz="1320816">
              <a:buFontTx/>
              <a:buChar char="•"/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prendre en photo la (les) plaque(s) signalétique(s) de votre (vos) appareil(s) gaz ;</a:t>
            </a:r>
            <a:endParaRPr lang="fr-FR" altLang="fr-FR" sz="1100" dirty="0"/>
          </a:p>
          <a:p>
            <a:pPr algn="just" defTabSz="1320816">
              <a:buFontTx/>
              <a:buChar char="•"/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identifier votre prestataire habituel d’entretien ;</a:t>
            </a:r>
            <a:endParaRPr lang="fr-FR" altLang="fr-FR" sz="1100" dirty="0"/>
          </a:p>
          <a:p>
            <a:pPr algn="just" defTabSz="1320816">
              <a:buFontTx/>
              <a:buChar char="•"/>
              <a:tabLst>
                <a:tab pos="846149" algn="l"/>
              </a:tabLst>
            </a:pPr>
            <a:r>
              <a:rPr lang="fr-FR" altLang="fr-FR" sz="1100" b="1" dirty="0">
                <a:solidFill>
                  <a:srgbClr val="58595B"/>
                </a:solidFill>
                <a:ea typeface="Open Sans" panose="020B0606030504020204" pitchFamily="34" charset="0"/>
              </a:rPr>
              <a:t>nommer ce prestataire afin qu’il effectue les réglages de vos appareils </a:t>
            </a: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pour le passage au gaz H.</a:t>
            </a:r>
            <a:endParaRPr lang="fr-FR" altLang="fr-FR" sz="1100" dirty="0"/>
          </a:p>
          <a:p>
            <a:pPr algn="just" defTabSz="1320816">
              <a:tabLst>
                <a:tab pos="846149" algn="l"/>
              </a:tabLst>
            </a:pP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Nous vous informons que (</a:t>
            </a:r>
            <a:r>
              <a:rPr lang="fr-FR" altLang="fr-FR" sz="1100" b="1" dirty="0">
                <a:solidFill>
                  <a:srgbClr val="005EAD"/>
                </a:solidFill>
                <a:ea typeface="Open Sans" panose="020B0606030504020204" pitchFamily="34" charset="0"/>
              </a:rPr>
              <a:t>NOM DE VOTRE SOCIÉTÉ)</a:t>
            </a:r>
            <a:r>
              <a:rPr lang="fr-FR" altLang="fr-FR" sz="1100" b="1" dirty="0"/>
              <a:t> </a:t>
            </a: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souhaite participer au changement de gaz, pour le réglage de votre (vos) appareil(s) fonctionnant au gaz naturel.</a:t>
            </a:r>
          </a:p>
          <a:p>
            <a:pPr algn="just" defTabSz="1320816">
              <a:tabLst>
                <a:tab pos="846149" algn="l"/>
              </a:tabLst>
            </a:pPr>
            <a:endParaRPr lang="fr-FR" altLang="fr-FR" sz="1100" dirty="0"/>
          </a:p>
          <a:p>
            <a:pPr algn="just" defTabSz="1320816">
              <a:tabLst>
                <a:tab pos="846149" algn="l"/>
              </a:tabLst>
            </a:pPr>
            <a:r>
              <a:rPr lang="fr-FR" altLang="fr-FR" sz="1100" b="1" dirty="0">
                <a:solidFill>
                  <a:srgbClr val="58595B"/>
                </a:solidFill>
                <a:ea typeface="Open Sans" panose="020B0606030504020204" pitchFamily="34" charset="0"/>
              </a:rPr>
              <a:t>Lors de l’inventaire en ligne ou physique</a:t>
            </a:r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, vous aurez l’occasion de nous choisir pour la réalisation de cette intervention.</a:t>
            </a:r>
            <a:endParaRPr lang="fr-FR" altLang="fr-FR" sz="1100" dirty="0"/>
          </a:p>
          <a:p>
            <a:pPr defTabSz="1320816">
              <a:tabLst>
                <a:tab pos="846149" algn="l"/>
              </a:tabLst>
            </a:pPr>
            <a:endParaRPr lang="fr-FR" altLang="fr-FR" sz="2600" dirty="0"/>
          </a:p>
        </p:txBody>
      </p:sp>
      <p:sp>
        <p:nvSpPr>
          <p:cNvPr id="41" name="Rectangle 36">
            <a:extLst>
              <a:ext uri="{FF2B5EF4-FFF2-40B4-BE49-F238E27FC236}">
                <a16:creationId xmlns:a16="http://schemas.microsoft.com/office/drawing/2014/main" id="{7C4DAE8A-B865-4AFD-A173-B74ABC4C0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652265" y="6569120"/>
            <a:ext cx="10510265" cy="1826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080" tIns="66040" rIns="132080" bIns="66040" numCol="1" anchor="ctr" anchorCtr="0" compatLnSpc="1">
            <a:prstTxWarp prst="textNoShape">
              <a:avLst/>
            </a:prstTxWarp>
            <a:spAutoFit/>
          </a:bodyPr>
          <a:lstStyle>
            <a:lvl1pPr indent="25304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3655176" algn="just" defTabSz="1320816"/>
            <a:endParaRPr lang="fr-FR" altLang="fr-FR" sz="1100" dirty="0"/>
          </a:p>
          <a:p>
            <a:pPr indent="3655176" algn="just" defTabSz="1320816"/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Merci par avance de la confiance que vous continuez à nous témoigner à l’occasion de l’opération 		                       changement de gaz.</a:t>
            </a:r>
          </a:p>
          <a:p>
            <a:pPr indent="3655176" algn="just" defTabSz="1320816"/>
            <a:endParaRPr lang="fr-FR" altLang="fr-FR" sz="1100" dirty="0"/>
          </a:p>
          <a:p>
            <a:pPr indent="3655176" algn="just" defTabSz="1320816"/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Nous vous prions d’agréer, Madame, Monsieur, notre sincère considération.</a:t>
            </a:r>
          </a:p>
          <a:p>
            <a:pPr indent="3655176" algn="just" defTabSz="1320816"/>
            <a:endParaRPr lang="fr-FR" altLang="fr-FR" sz="1100" dirty="0"/>
          </a:p>
          <a:p>
            <a:pPr indent="3655176" algn="just" defTabSz="1320816"/>
            <a:r>
              <a:rPr lang="fr-FR" altLang="fr-FR" sz="1100" dirty="0">
                <a:solidFill>
                  <a:srgbClr val="58595B"/>
                </a:solidFill>
                <a:ea typeface="Open Sans" panose="020B0606030504020204" pitchFamily="34" charset="0"/>
              </a:rPr>
              <a:t>Vous pouvez également vous renseigner sur le site </a:t>
            </a:r>
            <a:r>
              <a:rPr lang="fr-FR" altLang="fr-FR" sz="1100" b="1" dirty="0">
                <a:solidFill>
                  <a:srgbClr val="00A0C5"/>
                </a:solidFill>
                <a:ea typeface="Open Sans" panose="020B0606030504020204" pitchFamily="34" charset="0"/>
              </a:rPr>
              <a:t>changementdegaz.grdf.fr</a:t>
            </a:r>
          </a:p>
          <a:p>
            <a:pPr indent="3655176" algn="just" defTabSz="1320816"/>
            <a:endParaRPr lang="fr-FR" altLang="fr-FR" sz="1200" b="1" dirty="0">
              <a:solidFill>
                <a:srgbClr val="00A0C5"/>
              </a:solidFill>
              <a:ea typeface="Open Sans" panose="020B0606030504020204" pitchFamily="34" charset="0"/>
            </a:endParaRPr>
          </a:p>
          <a:p>
            <a:pPr indent="3655176" algn="r" defTabSz="1320816"/>
            <a:r>
              <a:rPr lang="fr-FR" altLang="fr-FR" sz="1050" b="1" dirty="0">
                <a:solidFill>
                  <a:srgbClr val="005EAD"/>
                </a:solidFill>
                <a:ea typeface="Open Sans" panose="020B0606030504020204" pitchFamily="34" charset="0"/>
              </a:rPr>
              <a:t>NOM DE VOTRE SOCIÉTÉ</a:t>
            </a:r>
            <a:endParaRPr lang="fr-FR" altLang="fr-FR" sz="1050" b="1" dirty="0"/>
          </a:p>
          <a:p>
            <a:pPr indent="3655176" algn="r" defTabSz="1320816"/>
            <a:r>
              <a:rPr lang="fr-FR" altLang="fr-FR" sz="1050" dirty="0">
                <a:solidFill>
                  <a:srgbClr val="005EAD"/>
                </a:solidFill>
                <a:ea typeface="Open Sans" panose="020B0606030504020204" pitchFamily="34" charset="0"/>
              </a:rPr>
              <a:t>Adresse complète + 00 00 00 00 00 </a:t>
            </a:r>
            <a:endParaRPr lang="fr-FR" altLang="fr-FR" sz="105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F06220A5-5B2D-B66A-3D41-2F0886E5BD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949" y="5215382"/>
            <a:ext cx="6388101" cy="150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0646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31</TotalTime>
  <Words>223</Words>
  <Application>Microsoft Office PowerPoint</Application>
  <PresentationFormat>Format A4 (210 x 297 mm)</PresentationFormat>
  <Paragraphs>28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MULLIER Chloe (GRDF)</dc:creator>
  <cp:lastModifiedBy>LIENART Virginie (GRDF)</cp:lastModifiedBy>
  <cp:revision>4</cp:revision>
  <dcterms:created xsi:type="dcterms:W3CDTF">2024-02-02T08:37:50Z</dcterms:created>
  <dcterms:modified xsi:type="dcterms:W3CDTF">2025-01-20T09:13:20Z</dcterms:modified>
</cp:coreProperties>
</file>